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63" r:id="rId5"/>
    <p:sldId id="260" r:id="rId6"/>
    <p:sldId id="259" r:id="rId7"/>
    <p:sldId id="261" r:id="rId8"/>
    <p:sldId id="266" r:id="rId9"/>
    <p:sldId id="280" r:id="rId10"/>
    <p:sldId id="281" r:id="rId11"/>
    <p:sldId id="268" r:id="rId12"/>
    <p:sldId id="282" r:id="rId13"/>
    <p:sldId id="265" r:id="rId14"/>
    <p:sldId id="264" r:id="rId15"/>
    <p:sldId id="283" r:id="rId16"/>
    <p:sldId id="269" r:id="rId17"/>
    <p:sldId id="270" r:id="rId18"/>
    <p:sldId id="271" r:id="rId19"/>
    <p:sldId id="273" r:id="rId20"/>
    <p:sldId id="272" r:id="rId21"/>
    <p:sldId id="274" r:id="rId22"/>
    <p:sldId id="284" r:id="rId23"/>
    <p:sldId id="275" r:id="rId24"/>
    <p:sldId id="276" r:id="rId25"/>
    <p:sldId id="277" r:id="rId26"/>
    <p:sldId id="278" r:id="rId27"/>
    <p:sldId id="279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10" r:id="rId51"/>
    <p:sldId id="311" r:id="rId52"/>
    <p:sldId id="312" r:id="rId53"/>
    <p:sldId id="313" r:id="rId54"/>
    <p:sldId id="307" r:id="rId55"/>
    <p:sldId id="308" r:id="rId56"/>
    <p:sldId id="309" r:id="rId57"/>
    <p:sldId id="314" r:id="rId58"/>
    <p:sldId id="315" r:id="rId59"/>
    <p:sldId id="317" r:id="rId60"/>
    <p:sldId id="318" r:id="rId61"/>
    <p:sldId id="319" r:id="rId62"/>
    <p:sldId id="327" r:id="rId63"/>
    <p:sldId id="326" r:id="rId64"/>
    <p:sldId id="316" r:id="rId65"/>
    <p:sldId id="320" r:id="rId66"/>
    <p:sldId id="321" r:id="rId67"/>
    <p:sldId id="322" r:id="rId68"/>
    <p:sldId id="323" r:id="rId69"/>
    <p:sldId id="324" r:id="rId70"/>
    <p:sldId id="32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4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78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55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41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78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94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74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3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16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60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4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CADA-BCB8-4CB1-BB23-323BFB362B96}" type="datetimeFigureOut">
              <a:rPr lang="en-GB" smtClean="0"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94B0A-0567-46CE-BBDD-1329CA020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42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davidbaumgold.com/tutorials/command-lin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Guide_to_Unix/Commands/File_System_Utiliti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/tree/master/contrib/completion" TargetMode="External"/><Relationship Id="rId2" Type="http://schemas.openxmlformats.org/officeDocument/2006/relationships/hyperlink" Target="https://github.com/git/git/tree/master/contri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qojndq" TargetMode="External"/><Relationship Id="rId2" Type="http://schemas.openxmlformats.org/officeDocument/2006/relationships/hyperlink" Target="https://www.cdcs.ed.ac.uk/training/cdcs-peer-learning-cohor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learning/git-essential-training-the-basics/use-git-version-control-software-to-manage-project-code?u=50251009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learning/learning-github/using-lab-github-com?u=5025100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Notebook mash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05" r="14685"/>
          <a:stretch/>
        </p:blipFill>
        <p:spPr bwMode="auto">
          <a:xfrm>
            <a:off x="4506686" y="0"/>
            <a:ext cx="77584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450668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05534"/>
            <a:ext cx="4506686" cy="1046681"/>
          </a:xfrm>
          <a:noFill/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Git and Version Control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3C333-9695-463E-9B09-1C9345113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650" y="0"/>
            <a:ext cx="2419350" cy="2428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3102" y="6372809"/>
            <a:ext cx="29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lmichiel@exseed.ed.ac.uk</a:t>
            </a:r>
          </a:p>
        </p:txBody>
      </p:sp>
    </p:spTree>
    <p:extLst>
      <p:ext uri="{BB962C8B-B14F-4D97-AF65-F5344CB8AC3E}">
        <p14:creationId xmlns:p14="http://schemas.microsoft.com/office/powerpoint/2010/main" val="316653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The history behind </a:t>
            </a:r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r>
              <a:rPr lang="en-US" sz="5400" dirty="0" smtClean="0">
                <a:solidFill>
                  <a:srgbClr val="FFFFFF"/>
                </a:solidFill>
              </a:rPr>
              <a:t>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Risultato immagini per history of version control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8" y="379891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41324" y="2476883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SCCS (Source Code Control System) 1972 </a:t>
            </a: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UNIX only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RCS (Revision Control System) 1982 </a:t>
            </a: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Cross Platforms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CVS (Concurrent Version System) 1986-1990 </a:t>
            </a: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Multiple files and Multi users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SVN (Apache Subversion) 2000 </a:t>
            </a: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Track images too, Track directory collectively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BitKeeper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SCM 2000  </a:t>
            </a: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Close source 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isultato immagini per distributed version control syst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786" y="2560320"/>
            <a:ext cx="5719670" cy="378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Distributed Version Control?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360130" y="2635135"/>
            <a:ext cx="199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Centralised Vs Distributed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  <a:cs typeface="Arial" panose="020B0604020202020204" pitchFamily="34" charset="0"/>
              </a:rPr>
              <a:t>Comand Line</a:t>
            </a:r>
            <a:endParaRPr lang="it-IT" sz="48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2320571"/>
            <a:ext cx="6377769" cy="2216858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command line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line options</a:t>
            </a:r>
          </a:p>
        </p:txBody>
      </p:sp>
    </p:spTree>
    <p:extLst>
      <p:ext uri="{BB962C8B-B14F-4D97-AF65-F5344CB8AC3E}">
        <p14:creationId xmlns:p14="http://schemas.microsoft.com/office/powerpoint/2010/main" val="16737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753" y="2793263"/>
            <a:ext cx="3193026" cy="1230683"/>
          </a:xfrm>
        </p:spPr>
        <p:txBody>
          <a:bodyPr>
            <a:normAutofit fontScale="90000"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/>
            </a:r>
            <a:br>
              <a:rPr lang="it-IT" sz="4800" dirty="0" smtClean="0">
                <a:solidFill>
                  <a:schemeClr val="accent1"/>
                </a:solidFill>
              </a:rPr>
            </a:br>
            <a:r>
              <a:rPr lang="en-GB" sz="2000" dirty="0" smtClean="0">
                <a:hlinkClick r:id="rId2"/>
              </a:rPr>
              <a:t>https://www.davidbaumgold.com/tutorials/command-line/</a:t>
            </a:r>
            <a:endParaRPr lang="it-IT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88" y="2320140"/>
            <a:ext cx="11588347" cy="1362397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GB" sz="2000" b="1" dirty="0" smtClean="0"/>
              <a:t>Command-line </a:t>
            </a:r>
            <a:r>
              <a:rPr lang="en-GB" sz="2000" b="1" dirty="0"/>
              <a:t>interface</a:t>
            </a:r>
            <a:r>
              <a:rPr lang="en-GB" sz="2000" dirty="0"/>
              <a:t> (</a:t>
            </a:r>
            <a:r>
              <a:rPr lang="en-GB" sz="2000" b="1" dirty="0"/>
              <a:t>CLI</a:t>
            </a:r>
            <a:r>
              <a:rPr lang="en-GB" sz="2000" dirty="0"/>
              <a:t>) processes commands to a computer program in the form of lines of text</a:t>
            </a:r>
            <a:r>
              <a:rPr lang="en-GB" sz="2000" dirty="0" smtClean="0"/>
              <a:t>. </a:t>
            </a:r>
            <a:r>
              <a:rPr lang="en-GB" sz="2000" dirty="0"/>
              <a:t>The program which handles the interface is called a </a:t>
            </a:r>
            <a:r>
              <a:rPr lang="en-GB" sz="2000" b="1" dirty="0"/>
              <a:t>command-line interpreter</a:t>
            </a:r>
            <a:r>
              <a:rPr lang="en-GB" sz="2000" dirty="0"/>
              <a:t> or </a:t>
            </a:r>
            <a:r>
              <a:rPr lang="en-GB" sz="2000" b="1" dirty="0"/>
              <a:t>command-line processor</a:t>
            </a:r>
            <a:r>
              <a:rPr lang="en-GB" sz="2000" dirty="0"/>
              <a:t>. Operating systems implement a command-line interface in a </a:t>
            </a:r>
            <a:r>
              <a:rPr lang="en-GB" sz="2000" b="1" dirty="0" smtClean="0"/>
              <a:t>shell</a:t>
            </a:r>
            <a:r>
              <a:rPr lang="en-GB" sz="2000" dirty="0"/>
              <a:t> for interactive access to operating system functions or services. </a:t>
            </a:r>
            <a:endParaRPr lang="it-IT" sz="1800" dirty="0"/>
          </a:p>
        </p:txBody>
      </p:sp>
      <p:pic>
        <p:nvPicPr>
          <p:cNvPr id="2052" name="Picture 4" descr="Risultato immagini per D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48" y="4365355"/>
            <a:ext cx="4063140" cy="22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What is a Command line?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02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88" y="2443944"/>
            <a:ext cx="11670245" cy="4251537"/>
          </a:xfrm>
        </p:spPr>
        <p:txBody>
          <a:bodyPr anchor="ctr">
            <a:normAutofit fontScale="92500" lnSpcReduction="10000"/>
          </a:bodyPr>
          <a:lstStyle/>
          <a:p>
            <a:r>
              <a:rPr lang="en-GB" dirty="0" smtClean="0"/>
              <a:t>Windows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err="1" smtClean="0"/>
              <a:t>Powershell</a:t>
            </a:r>
            <a:r>
              <a:rPr lang="en-GB" sz="2000" dirty="0" smtClean="0"/>
              <a:t>. Type it on Search and run it at administrator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err="1" smtClean="0"/>
              <a:t>Comand</a:t>
            </a:r>
            <a:r>
              <a:rPr lang="en-GB" sz="2000" dirty="0" smtClean="0"/>
              <a:t> prompt (often </a:t>
            </a:r>
            <a:r>
              <a:rPr lang="en-GB" sz="2000" dirty="0" err="1" smtClean="0"/>
              <a:t>linux</a:t>
            </a:r>
            <a:r>
              <a:rPr lang="en-GB" sz="2000" dirty="0" smtClean="0"/>
              <a:t> command not working)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To be sure everything is working you can use the bash  (you find it in the bin folder)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Mac OS </a:t>
            </a:r>
            <a:r>
              <a:rPr lang="en-GB" dirty="0" smtClean="0"/>
              <a:t>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Terminal (/application/Utilities/ folder)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Linux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 If you are using KDE, click the K button, select System, and click on </a:t>
            </a:r>
            <a:r>
              <a:rPr lang="en-GB" sz="2000" dirty="0" err="1" smtClean="0"/>
              <a:t>Konsole</a:t>
            </a:r>
            <a:endParaRPr lang="en-GB" sz="20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 If you are using Gnome, click the Applications button at the top left, select System Tools, and click on Terminal.</a:t>
            </a:r>
            <a:endParaRPr lang="it-IT" sz="20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Command line Options?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16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  <a:cs typeface="Arial" panose="020B0604020202020204" pitchFamily="34" charset="0"/>
              </a:rPr>
              <a:t>Install Git</a:t>
            </a:r>
            <a:endParaRPr lang="it-IT" sz="48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864524"/>
            <a:ext cx="6377769" cy="5411585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Git on Mac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Git on </a:t>
            </a: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Git on </a:t>
            </a: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Configuration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Auto-Completion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Help</a:t>
            </a:r>
            <a:endParaRPr lang="en-GB" sz="2400" dirty="0">
              <a:solidFill>
                <a:srgbClr val="041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dirty="0">
              <a:solidFill>
                <a:srgbClr val="041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9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196" y="2375585"/>
            <a:ext cx="7031337" cy="4211827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Mac OS </a:t>
            </a:r>
            <a:r>
              <a:rPr lang="en-GB" dirty="0" smtClean="0"/>
              <a:t>X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dirty="0" smtClean="0">
                <a:hlinkClick r:id="rId2"/>
              </a:rPr>
              <a:t>https://git-scm.com/download/mac</a:t>
            </a:r>
            <a:endParaRPr lang="en-GB" dirty="0"/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Open .</a:t>
            </a:r>
            <a:r>
              <a:rPr lang="en-GB" dirty="0" err="1" smtClean="0"/>
              <a:t>dmg</a:t>
            </a:r>
            <a:r>
              <a:rPr lang="en-GB" dirty="0" smtClean="0"/>
              <a:t> file 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When you open the package it gives an error 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Hold Control key while clicking on it and select Open with Installer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Eject the .</a:t>
            </a:r>
            <a:r>
              <a:rPr lang="en-GB" dirty="0" err="1" smtClean="0"/>
              <a:t>dmg</a:t>
            </a:r>
            <a:r>
              <a:rPr lang="en-GB" dirty="0" smtClean="0"/>
              <a:t> file as you would do with an </a:t>
            </a:r>
            <a:r>
              <a:rPr lang="en-GB" dirty="0" err="1" smtClean="0"/>
              <a:t>pendrive</a:t>
            </a:r>
            <a:endParaRPr lang="en-GB" dirty="0" smtClean="0"/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Go to application -&gt; Utility -&gt; Terminal 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dirty="0" err="1" smtClean="0"/>
              <a:t>Comand</a:t>
            </a:r>
            <a:r>
              <a:rPr lang="en-GB" dirty="0" smtClean="0"/>
              <a:t>: which git (where is the git software) or where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dirty="0" err="1" smtClean="0"/>
              <a:t>Comand</a:t>
            </a:r>
            <a:r>
              <a:rPr lang="en-GB" dirty="0" smtClean="0"/>
              <a:t> : git –version (which version do you have)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3076" name="Picture 4" descr="Risultato immagini per install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22" y="2986961"/>
            <a:ext cx="362902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Install </a:t>
            </a:r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16" y="2289195"/>
            <a:ext cx="7737918" cy="4298217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Window</a:t>
            </a:r>
          </a:p>
          <a:p>
            <a:pPr lvl="1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GB" sz="2200" dirty="0" smtClean="0"/>
              <a:t>https://git-scm.com/download/win</a:t>
            </a:r>
            <a:endParaRPr lang="en-GB" sz="2200" dirty="0"/>
          </a:p>
          <a:p>
            <a:pPr lvl="1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GB" sz="2200" dirty="0" smtClean="0"/>
              <a:t>Open the installer </a:t>
            </a:r>
          </a:p>
          <a:p>
            <a:pPr lvl="1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GB" sz="2200" dirty="0" smtClean="0"/>
              <a:t>Follow the path installer </a:t>
            </a:r>
          </a:p>
          <a:p>
            <a:pPr lvl="1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GB" sz="2200" dirty="0" smtClean="0"/>
              <a:t>Just accept the default options</a:t>
            </a:r>
          </a:p>
          <a:p>
            <a:pPr lvl="1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GB" sz="2200" dirty="0" smtClean="0"/>
              <a:t>Choose the editor you want to use (Nano, Notepad ++ </a:t>
            </a:r>
            <a:r>
              <a:rPr lang="en-GB" sz="2200" dirty="0" err="1" smtClean="0"/>
              <a:t>etc</a:t>
            </a:r>
            <a:r>
              <a:rPr lang="en-GB" sz="2200" dirty="0" smtClean="0"/>
              <a:t>)</a:t>
            </a:r>
          </a:p>
          <a:p>
            <a:pPr lvl="1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GB" sz="2200" dirty="0" smtClean="0"/>
              <a:t>If you are on windows 10 select Windows default console window</a:t>
            </a:r>
          </a:p>
          <a:p>
            <a:pPr lvl="1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GB" sz="2200" dirty="0" smtClean="0"/>
              <a:t>Go to search and type either ‘Command prompt’ or ‘</a:t>
            </a:r>
            <a:r>
              <a:rPr lang="en-GB" sz="2200" dirty="0" err="1" smtClean="0"/>
              <a:t>Powershell</a:t>
            </a:r>
            <a:r>
              <a:rPr lang="en-GB" sz="2200" dirty="0" smtClean="0"/>
              <a:t>’. Right click of the mouse if you want to use them as administrator 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2000" dirty="0" err="1"/>
              <a:t>Comand</a:t>
            </a:r>
            <a:r>
              <a:rPr lang="en-GB" sz="2000" dirty="0"/>
              <a:t>: which git (where is the git software) or where</a:t>
            </a:r>
          </a:p>
          <a:p>
            <a:pPr lvl="1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GB" sz="2200" dirty="0" err="1" smtClean="0"/>
              <a:t>Comand</a:t>
            </a:r>
            <a:r>
              <a:rPr lang="en-GB" sz="2200" dirty="0" smtClean="0"/>
              <a:t> : git –version (which version do you have)</a:t>
            </a:r>
            <a:endParaRPr lang="en-GB" sz="22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7" name="Picture 4" descr="Risultato immagini per install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2" y="2986961"/>
            <a:ext cx="362902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88" y="181533"/>
            <a:ext cx="11677423" cy="201046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Install </a:t>
            </a:r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1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196" y="2477039"/>
            <a:ext cx="7031337" cy="411037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Linux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GB" sz="2000" dirty="0" smtClean="0"/>
              <a:t>https://git-scm.com/download/linux</a:t>
            </a:r>
            <a:endParaRPr lang="en-GB" sz="2000" dirty="0"/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GB" sz="2000" dirty="0" smtClean="0"/>
              <a:t>Follow the instruction pertinent on your version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GB" sz="2000" dirty="0" smtClean="0"/>
              <a:t>Go to command line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2000" dirty="0" err="1"/>
              <a:t>Comand</a:t>
            </a:r>
            <a:r>
              <a:rPr lang="en-GB" sz="2000" dirty="0"/>
              <a:t>: which git (where is the git software) or where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GB" sz="2000" dirty="0" err="1" smtClean="0"/>
              <a:t>Comand</a:t>
            </a:r>
            <a:r>
              <a:rPr lang="en-GB" sz="2000" dirty="0" smtClean="0"/>
              <a:t> : git –version (which version do you have</a:t>
            </a:r>
            <a:endParaRPr lang="en-GB" sz="20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9" name="Picture 4" descr="Risultato immagini per install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2" y="2978648"/>
            <a:ext cx="362902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Install </a:t>
            </a:r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0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715" y="3116309"/>
            <a:ext cx="6292212" cy="2085994"/>
          </a:xfrm>
        </p:spPr>
        <p:txBody>
          <a:bodyPr numCol="2" anchor="ctr"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GB" sz="2200" b="1" dirty="0" smtClean="0"/>
              <a:t>System Level </a:t>
            </a:r>
            <a:r>
              <a:rPr lang="en-GB" sz="2200" dirty="0" smtClean="0"/>
              <a:t>(all users)</a:t>
            </a:r>
          </a:p>
          <a:p>
            <a:pPr lvl="1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GB" sz="2200" dirty="0" smtClean="0"/>
              <a:t>git </a:t>
            </a:r>
            <a:r>
              <a:rPr lang="en-GB" sz="2200" dirty="0" err="1" smtClean="0"/>
              <a:t>config</a:t>
            </a:r>
            <a:r>
              <a:rPr lang="en-GB" sz="2200" dirty="0" smtClean="0"/>
              <a:t> --system</a:t>
            </a:r>
            <a:endParaRPr lang="en-GB" sz="2200" dirty="0"/>
          </a:p>
          <a:p>
            <a:pPr>
              <a:spcAft>
                <a:spcPts val="1800"/>
              </a:spcAft>
            </a:pPr>
            <a:r>
              <a:rPr lang="en-GB" sz="2200" b="1" dirty="0" smtClean="0"/>
              <a:t>User Level</a:t>
            </a:r>
          </a:p>
          <a:p>
            <a:pPr lvl="1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GB" sz="2200" dirty="0" smtClean="0"/>
              <a:t>git </a:t>
            </a:r>
            <a:r>
              <a:rPr lang="en-GB" sz="2200" dirty="0" err="1" smtClean="0"/>
              <a:t>config</a:t>
            </a:r>
            <a:r>
              <a:rPr lang="en-GB" sz="2200" dirty="0" smtClean="0"/>
              <a:t> --global</a:t>
            </a:r>
            <a:endParaRPr lang="en-GB" sz="2200" dirty="0"/>
          </a:p>
          <a:p>
            <a:pPr>
              <a:spcAft>
                <a:spcPts val="1800"/>
              </a:spcAft>
            </a:pPr>
            <a:r>
              <a:rPr lang="en-GB" sz="2200" b="1" dirty="0" smtClean="0"/>
              <a:t>Project Level</a:t>
            </a:r>
          </a:p>
          <a:p>
            <a:pPr lvl="1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GB" sz="2200" dirty="0"/>
              <a:t> </a:t>
            </a:r>
            <a:r>
              <a:rPr lang="en-GB" sz="2200" dirty="0" smtClean="0"/>
              <a:t>git </a:t>
            </a:r>
            <a:r>
              <a:rPr lang="en-GB" sz="2200" dirty="0" err="1" smtClean="0"/>
              <a:t>config</a:t>
            </a:r>
            <a:endParaRPr lang="it-IT" sz="22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100" name="Picture 4" descr="Risultato immagini per configu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36" y="4159306"/>
            <a:ext cx="3940665" cy="26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7288" y="3116309"/>
            <a:ext cx="45415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your username and 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git </a:t>
            </a:r>
            <a:r>
              <a:rPr lang="en-GB" dirty="0" err="1" smtClean="0"/>
              <a:t>config</a:t>
            </a:r>
            <a:r>
              <a:rPr lang="en-GB" dirty="0" smtClean="0"/>
              <a:t> --global user.name “Your Name”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git </a:t>
            </a:r>
            <a:r>
              <a:rPr lang="en-GB" dirty="0" err="1" smtClean="0"/>
              <a:t>config</a:t>
            </a:r>
            <a:r>
              <a:rPr lang="en-GB" dirty="0" smtClean="0"/>
              <a:t> --global </a:t>
            </a:r>
            <a:r>
              <a:rPr lang="en-GB" dirty="0" err="1" smtClean="0"/>
              <a:t>user.email</a:t>
            </a:r>
            <a:r>
              <a:rPr lang="en-GB" dirty="0" smtClean="0"/>
              <a:t> “your mail”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git </a:t>
            </a:r>
            <a:r>
              <a:rPr lang="en-GB" dirty="0" err="1" smtClean="0"/>
              <a:t>config</a:t>
            </a:r>
            <a:r>
              <a:rPr lang="en-GB" dirty="0" smtClean="0"/>
              <a:t> --list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git </a:t>
            </a:r>
            <a:r>
              <a:rPr lang="en-GB" dirty="0" err="1" smtClean="0"/>
              <a:t>config</a:t>
            </a:r>
            <a:r>
              <a:rPr lang="en-GB" dirty="0" smtClean="0"/>
              <a:t> user.name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git </a:t>
            </a:r>
            <a:r>
              <a:rPr lang="en-GB" dirty="0" err="1" smtClean="0"/>
              <a:t>config</a:t>
            </a:r>
            <a:r>
              <a:rPr lang="en-GB" dirty="0" smtClean="0"/>
              <a:t> --global </a:t>
            </a:r>
            <a:r>
              <a:rPr lang="en-GB" dirty="0" err="1" smtClean="0"/>
              <a:t>core.editor</a:t>
            </a:r>
            <a:r>
              <a:rPr lang="en-GB" dirty="0" smtClean="0"/>
              <a:t> “”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 </a:t>
            </a:r>
            <a:r>
              <a:rPr lang="en-GB" dirty="0" err="1"/>
              <a:t>config</a:t>
            </a:r>
            <a:r>
              <a:rPr lang="en-GB" dirty="0"/>
              <a:t> -- </a:t>
            </a:r>
            <a:r>
              <a:rPr lang="en-GB" dirty="0" smtClean="0"/>
              <a:t>global </a:t>
            </a:r>
            <a:r>
              <a:rPr lang="en-GB" dirty="0" err="1" smtClean="0"/>
              <a:t>color.ui</a:t>
            </a:r>
            <a:r>
              <a:rPr lang="en-GB" dirty="0" smtClean="0"/>
              <a:t>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cat .</a:t>
            </a:r>
            <a:r>
              <a:rPr lang="en-GB" dirty="0" err="1" smtClean="0"/>
              <a:t>gitconfig</a:t>
            </a:r>
            <a:r>
              <a:rPr lang="en-GB" dirty="0" smtClean="0"/>
              <a:t> to see what </a:t>
            </a:r>
            <a:r>
              <a:rPr lang="en-GB" dirty="0" err="1" smtClean="0"/>
              <a:t>config</a:t>
            </a:r>
            <a:r>
              <a:rPr lang="en-GB" dirty="0" smtClean="0"/>
              <a:t> have been set</a:t>
            </a:r>
          </a:p>
          <a:p>
            <a:r>
              <a:rPr lang="en-GB" dirty="0">
                <a:hlinkClick r:id="rId3"/>
              </a:rPr>
              <a:t>https://en.wikibooks.org/wiki/Guide_to_Unix/Commands/File_System_Utilities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Basic Configuration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288" y="2325592"/>
            <a:ext cx="111058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Set a series of Basic Configuration to make your life easier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87928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60281" y="-2244071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@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EdCDCS</a:t>
            </a:r>
            <a:endParaRPr lang="en-GB" sz="2800" b="1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For all events, news, and support: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cdcs.ed.ac.uk</a:t>
            </a:r>
          </a:p>
        </p:txBody>
      </p:sp>
    </p:spTree>
    <p:extLst>
      <p:ext uri="{BB962C8B-B14F-4D97-AF65-F5344CB8AC3E}">
        <p14:creationId xmlns:p14="http://schemas.microsoft.com/office/powerpoint/2010/main" val="288357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288" y="2477038"/>
            <a:ext cx="11934712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 smtClean="0"/>
              <a:t>Already set for Windows: just press tab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 smtClean="0"/>
              <a:t>Go to github.com/git/git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 smtClean="0"/>
              <a:t>Go to </a:t>
            </a:r>
            <a:r>
              <a:rPr lang="en-GB" sz="2200" dirty="0" err="1" smtClean="0">
                <a:hlinkClick r:id="rId2"/>
              </a:rPr>
              <a:t>contrib</a:t>
            </a:r>
            <a:r>
              <a:rPr lang="en-GB" sz="2200" dirty="0" smtClean="0"/>
              <a:t>/</a:t>
            </a:r>
            <a:r>
              <a:rPr lang="en-GB" sz="2200" dirty="0" smtClean="0">
                <a:hlinkClick r:id="rId3"/>
              </a:rPr>
              <a:t>completion</a:t>
            </a:r>
            <a:endParaRPr lang="en-GB" sz="2200" dirty="0" smtClean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 smtClean="0"/>
              <a:t>Download or copy paste  git-</a:t>
            </a:r>
            <a:r>
              <a:rPr lang="en-GB" sz="2200" dirty="0" err="1" smtClean="0"/>
              <a:t>completion.bash</a:t>
            </a:r>
            <a:r>
              <a:rPr lang="en-GB" sz="2200" dirty="0" smtClean="0"/>
              <a:t> on your home directory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 smtClean="0"/>
              <a:t>mv git-</a:t>
            </a:r>
            <a:r>
              <a:rPr lang="en-GB" sz="2200" dirty="0" err="1" smtClean="0"/>
              <a:t>completion.bash</a:t>
            </a:r>
            <a:r>
              <a:rPr lang="en-GB" sz="2200" dirty="0" smtClean="0"/>
              <a:t> .git-</a:t>
            </a:r>
            <a:r>
              <a:rPr lang="en-GB" sz="2200" dirty="0" err="1" smtClean="0"/>
              <a:t>completion.bash</a:t>
            </a:r>
            <a:r>
              <a:rPr lang="en-GB" sz="2200" dirty="0" smtClean="0"/>
              <a:t> (to rename it as a .file)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 smtClean="0"/>
              <a:t>Open .</a:t>
            </a:r>
            <a:r>
              <a:rPr lang="en-GB" sz="2200" dirty="0" err="1" smtClean="0"/>
              <a:t>bash_profile</a:t>
            </a:r>
            <a:r>
              <a:rPr lang="en-GB" sz="2200" dirty="0" smtClean="0"/>
              <a:t> with your text editor: </a:t>
            </a:r>
            <a:r>
              <a:rPr lang="en-GB" sz="2200" dirty="0" err="1" smtClean="0"/>
              <a:t>nano</a:t>
            </a:r>
            <a:r>
              <a:rPr lang="en-GB" sz="2200" dirty="0" smtClean="0"/>
              <a:t> .</a:t>
            </a:r>
            <a:r>
              <a:rPr lang="en-GB" sz="2200" dirty="0" err="1" smtClean="0"/>
              <a:t>bash_profile</a:t>
            </a:r>
            <a:endParaRPr lang="en-GB" sz="2200" dirty="0" smtClean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 smtClean="0"/>
              <a:t>Past the code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 err="1" smtClean="0"/>
              <a:t>Crt</a:t>
            </a:r>
            <a:r>
              <a:rPr lang="en-GB" sz="2200" dirty="0" smtClean="0"/>
              <a:t> x, Y</a:t>
            </a:r>
          </a:p>
        </p:txBody>
      </p:sp>
      <p:sp>
        <p:nvSpPr>
          <p:cNvPr id="8" name="Rectangle 7"/>
          <p:cNvSpPr/>
          <p:nvPr/>
        </p:nvSpPr>
        <p:spPr>
          <a:xfrm>
            <a:off x="8459586" y="2375585"/>
            <a:ext cx="3577243" cy="107721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if [ -f ~/.git-</a:t>
            </a:r>
            <a:r>
              <a:rPr lang="en-GB" dirty="0" err="1"/>
              <a:t>completion.bash</a:t>
            </a:r>
            <a:r>
              <a:rPr lang="en-GB" dirty="0"/>
              <a:t> ]; then</a:t>
            </a:r>
          </a:p>
          <a:p>
            <a:pPr>
              <a:spcAft>
                <a:spcPts val="600"/>
              </a:spcAft>
            </a:pPr>
            <a:r>
              <a:rPr lang="en-GB" dirty="0"/>
              <a:t>    source ~/.git-</a:t>
            </a:r>
            <a:r>
              <a:rPr lang="en-GB" dirty="0" err="1"/>
              <a:t>completion.bash</a:t>
            </a:r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fi</a:t>
            </a:r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smtClean="0">
                <a:solidFill>
                  <a:srgbClr val="FFFFFF"/>
                </a:solidFill>
              </a:rPr>
              <a:t>Auto-complete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4102" name="Picture 6" descr="Risultato immagini per autocomple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004" y="3842520"/>
            <a:ext cx="2856172" cy="285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4568" y="4233639"/>
            <a:ext cx="669096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200" dirty="0" smtClean="0"/>
              <a:t>git help “the command you want to know more about it”</a:t>
            </a:r>
          </a:p>
          <a:p>
            <a:pPr algn="ctr">
              <a:spcAft>
                <a:spcPts val="600"/>
              </a:spcAft>
            </a:pPr>
            <a:r>
              <a:rPr lang="en-GB" sz="2200" b="1" dirty="0" smtClean="0"/>
              <a:t>Or</a:t>
            </a:r>
          </a:p>
          <a:p>
            <a:pPr algn="ctr">
              <a:spcAft>
                <a:spcPts val="600"/>
              </a:spcAft>
            </a:pPr>
            <a:r>
              <a:rPr lang="en-GB" sz="2200" dirty="0" smtClean="0"/>
              <a:t>man git “something”</a:t>
            </a:r>
            <a:endParaRPr lang="en-GB" sz="2200" dirty="0"/>
          </a:p>
        </p:txBody>
      </p:sp>
      <p:pic>
        <p:nvPicPr>
          <p:cNvPr id="7170" name="Picture 2" descr="Risultato immagini per hel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529" y="3857106"/>
            <a:ext cx="5133604" cy="28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smtClean="0">
                <a:solidFill>
                  <a:srgbClr val="FFFFFF"/>
                </a:solidFill>
              </a:rPr>
              <a:t>Help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5840" y="2651760"/>
            <a:ext cx="10008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At any point you can call the manual of the command you are trying to use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1331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  <a:cs typeface="Arial" panose="020B0604020202020204" pitchFamily="34" charset="0"/>
              </a:rPr>
              <a:t>Getting Started</a:t>
            </a:r>
            <a:br>
              <a:rPr lang="it-IT" sz="4800" dirty="0" smtClean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it-IT" sz="4800" dirty="0" smtClean="0">
                <a:solidFill>
                  <a:schemeClr val="accent1"/>
                </a:solidFill>
                <a:cs typeface="Arial" panose="020B0604020202020204" pitchFamily="34" charset="0"/>
              </a:rPr>
              <a:t>with Git</a:t>
            </a:r>
            <a:endParaRPr lang="it-IT" sz="48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789708"/>
            <a:ext cx="6377769" cy="444730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Initialise a repository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Git files are stored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first commit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 commit message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the commit Log</a:t>
            </a:r>
          </a:p>
        </p:txBody>
      </p:sp>
    </p:spTree>
    <p:extLst>
      <p:ext uri="{BB962C8B-B14F-4D97-AF65-F5344CB8AC3E}">
        <p14:creationId xmlns:p14="http://schemas.microsoft.com/office/powerpoint/2010/main" val="33683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4" y="2964837"/>
            <a:ext cx="2375069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dirty="0" smtClean="0"/>
              <a:t>git </a:t>
            </a:r>
            <a:r>
              <a:rPr lang="en-GB" sz="2000" dirty="0" err="1" smtClean="0"/>
              <a:t>init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 smtClean="0">
                <a:solidFill>
                  <a:srgbClr val="FFFFFF"/>
                </a:solidFill>
              </a:rPr>
              <a:t>Initialise</a:t>
            </a:r>
            <a:r>
              <a:rPr lang="en-US" sz="5400" dirty="0" smtClean="0">
                <a:solidFill>
                  <a:srgbClr val="FFFFFF"/>
                </a:solidFill>
              </a:rPr>
              <a:t> a repository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8436" name="Picture 4" descr="Risultato immagini per repository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8" y="3891020"/>
            <a:ext cx="2541323" cy="280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04733" y="2764838"/>
            <a:ext cx="5799667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Create a folder that will contain all your documents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Navigate to the newly created folder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Be sure to be inside the directory created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Git </a:t>
            </a:r>
            <a:r>
              <a:rPr lang="en-GB" sz="2200" dirty="0" err="1" smtClean="0"/>
              <a:t>init</a:t>
            </a:r>
            <a:endParaRPr lang="en-GB" sz="2200" dirty="0" smtClean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Do a ls –la to see the .git file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419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4238" y="2477038"/>
            <a:ext cx="734429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To view what is inside the .git folder created by git </a:t>
            </a:r>
            <a:r>
              <a:rPr lang="en-GB" sz="2400" dirty="0" err="1" smtClean="0"/>
              <a:t>init</a:t>
            </a:r>
            <a:endParaRPr lang="en-GB" sz="2400" dirty="0" smtClean="0"/>
          </a:p>
          <a:p>
            <a:pPr>
              <a:spcAft>
                <a:spcPts val="600"/>
              </a:spcAft>
            </a:pP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/>
              <a:t>Ls –la .git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/>
              <a:t>Cat .git/</a:t>
            </a:r>
            <a:r>
              <a:rPr lang="en-GB" sz="2000" dirty="0" err="1" smtClean="0"/>
              <a:t>config</a:t>
            </a:r>
            <a:r>
              <a:rPr lang="en-GB" sz="2000" dirty="0" smtClean="0"/>
              <a:t> (see what is inside the </a:t>
            </a:r>
            <a:r>
              <a:rPr lang="en-GB" sz="2000" dirty="0" err="1" smtClean="0"/>
              <a:t>config</a:t>
            </a:r>
            <a:r>
              <a:rPr lang="en-GB" sz="2000" dirty="0" smtClean="0"/>
              <a:t> file)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/>
              <a:t>Configure the .</a:t>
            </a:r>
            <a:r>
              <a:rPr lang="en-GB" sz="2000" dirty="0" err="1" smtClean="0"/>
              <a:t>config</a:t>
            </a:r>
            <a:r>
              <a:rPr lang="en-GB" sz="2000" dirty="0" smtClean="0"/>
              <a:t> file if you want specific configurations for that project only (either via command git </a:t>
            </a:r>
            <a:r>
              <a:rPr lang="en-GB" sz="2000" dirty="0" err="1" smtClean="0"/>
              <a:t>config</a:t>
            </a:r>
            <a:r>
              <a:rPr lang="en-GB" sz="2000" dirty="0" smtClean="0"/>
              <a:t> etc… or by open the .</a:t>
            </a:r>
            <a:r>
              <a:rPr lang="en-GB" sz="2000" dirty="0" err="1" smtClean="0"/>
              <a:t>config</a:t>
            </a:r>
            <a:r>
              <a:rPr lang="en-GB" sz="2000" dirty="0"/>
              <a:t> </a:t>
            </a:r>
            <a:r>
              <a:rPr lang="en-GB" sz="2000" dirty="0" smtClean="0"/>
              <a:t>file with a text editor)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 smtClean="0"/>
              <a:t>NB this directory is the tracking if you cancel it you cancel git from the project </a:t>
            </a:r>
            <a:endParaRPr lang="en-GB" sz="2000" b="1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Where </a:t>
            </a:r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r>
              <a:rPr lang="en-US" sz="5400" dirty="0" smtClean="0">
                <a:solidFill>
                  <a:srgbClr val="FFFFFF"/>
                </a:solidFill>
              </a:rPr>
              <a:t> files are stored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7410" name="Picture 2" descr="Risultato immagini per sto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3" y="3130791"/>
            <a:ext cx="4453467" cy="372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97288" y="2279089"/>
            <a:ext cx="573133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/>
              <a:t>Create a new document with a text editor  not a word processor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/>
              <a:t>You can do it directly with </a:t>
            </a:r>
            <a:r>
              <a:rPr lang="en-GB" sz="2000" dirty="0" err="1" smtClean="0"/>
              <a:t>nano</a:t>
            </a:r>
            <a:r>
              <a:rPr lang="en-GB" sz="2000" dirty="0" smtClean="0"/>
              <a:t> from the shell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0000"/>
                </a:solidFill>
              </a:rPr>
              <a:t>git add . </a:t>
            </a:r>
            <a:r>
              <a:rPr lang="en-GB" sz="2000" dirty="0" smtClean="0"/>
              <a:t>(current directory)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0000"/>
                </a:solidFill>
              </a:rPr>
              <a:t>git commit –m </a:t>
            </a:r>
            <a:r>
              <a:rPr lang="en-GB" sz="2000" dirty="0" smtClean="0"/>
              <a:t>“write a commit message”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Your first Commit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6386" name="Picture 2" descr="Risultato immagini per git commit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8" y="2873502"/>
            <a:ext cx="4257904" cy="27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>
            <a:off x="7772401" y="4232484"/>
            <a:ext cx="307571" cy="673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5499564" y="4997162"/>
            <a:ext cx="4484021" cy="116955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000" dirty="0" smtClean="0"/>
              <a:t>Make changes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000" dirty="0" smtClean="0"/>
              <a:t>Add the changes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000" dirty="0" smtClean="0"/>
              <a:t>Commit the changes with a message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234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285" y="2229928"/>
            <a:ext cx="7726779" cy="385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2800" dirty="0" smtClean="0"/>
              <a:t>Golden rules to write a commit</a:t>
            </a:r>
            <a:endParaRPr lang="en-GB" sz="2000" dirty="0" smtClean="0"/>
          </a:p>
          <a:p>
            <a:pPr marL="457200" indent="-4572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GB" sz="2000" dirty="0" smtClean="0"/>
              <a:t>A short single-line summary (less than 50 characters)</a:t>
            </a:r>
          </a:p>
          <a:p>
            <a:pPr marL="457200" indent="-4572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GB" sz="2000" dirty="0" smtClean="0"/>
              <a:t>Option to enter a blank line and then more complete description</a:t>
            </a:r>
          </a:p>
          <a:p>
            <a:pPr marL="457200" indent="-4572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GB" sz="2000" dirty="0" smtClean="0"/>
              <a:t>Keep each line to less than 72 characters (for cross device compatibility)</a:t>
            </a:r>
          </a:p>
          <a:p>
            <a:pPr marL="457200" indent="-4572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GB" sz="2000" dirty="0" smtClean="0"/>
              <a:t>Write commit message in present tense (improve comprehension)</a:t>
            </a:r>
          </a:p>
          <a:p>
            <a:pPr marL="457200" indent="-4572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GB" sz="2000" dirty="0" smtClean="0"/>
              <a:t>Be Clear and Descriptive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Write a commit message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5362" name="Picture 2" descr="Risultato immagini per commit message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708" y="2737350"/>
            <a:ext cx="3723003" cy="383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/>
          <p:cNvSpPr/>
          <p:nvPr/>
        </p:nvSpPr>
        <p:spPr>
          <a:xfrm>
            <a:off x="3966890" y="5307751"/>
            <a:ext cx="307571" cy="673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110775" y="6052363"/>
            <a:ext cx="6019800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NB: “Add a new file is not a good commit message”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82000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288" y="3484370"/>
            <a:ext cx="1421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git log: </a:t>
            </a:r>
            <a:endParaRPr lang="en-GB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View Commit Log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4338" name="Picture 2" descr="Risultato immagini per Commit log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0" y="3840422"/>
            <a:ext cx="4985271" cy="28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49440" y="2207851"/>
            <a:ext cx="4985271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b="1" dirty="0" smtClean="0"/>
              <a:t>Log id: </a:t>
            </a:r>
            <a:r>
              <a:rPr lang="en-GB" sz="2000" dirty="0" smtClean="0"/>
              <a:t>unique identifier of that commit</a:t>
            </a:r>
          </a:p>
          <a:p>
            <a:pPr algn="ctr">
              <a:spcAft>
                <a:spcPts val="600"/>
              </a:spcAft>
            </a:pPr>
            <a:r>
              <a:rPr lang="en-GB" sz="2000" b="1" dirty="0" smtClean="0"/>
              <a:t>Author: </a:t>
            </a:r>
            <a:r>
              <a:rPr lang="en-GB" sz="2000" dirty="0" smtClean="0"/>
              <a:t>You if you set the configure correctly</a:t>
            </a:r>
          </a:p>
          <a:p>
            <a:pPr algn="ctr">
              <a:spcAft>
                <a:spcPts val="600"/>
              </a:spcAft>
            </a:pPr>
            <a:r>
              <a:rPr lang="en-GB" sz="2000" b="1" dirty="0" smtClean="0"/>
              <a:t>Date</a:t>
            </a:r>
            <a:r>
              <a:rPr lang="en-GB" sz="2000" dirty="0" smtClean="0"/>
              <a:t>: timestamp on when it happened</a:t>
            </a:r>
          </a:p>
          <a:p>
            <a:pPr algn="ctr">
              <a:spcAft>
                <a:spcPts val="600"/>
              </a:spcAft>
            </a:pPr>
            <a:r>
              <a:rPr lang="en-GB" sz="2000" b="1" dirty="0" smtClean="0"/>
              <a:t>Message: </a:t>
            </a:r>
            <a:r>
              <a:rPr lang="en-GB" sz="2000" dirty="0" smtClean="0"/>
              <a:t>the message you write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9663" y="2477038"/>
            <a:ext cx="5303522" cy="3648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200" dirty="0" smtClean="0"/>
              <a:t>git log –n 5(last 5 commits)</a:t>
            </a:r>
          </a:p>
          <a:p>
            <a:pPr marL="342900" indent="-342900">
              <a:lnSpc>
                <a:spcPct val="11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200" dirty="0" smtClean="0"/>
              <a:t>git log  --since=2020-01-01 (since when)</a:t>
            </a:r>
          </a:p>
          <a:p>
            <a:pPr marL="342900" indent="-342900">
              <a:lnSpc>
                <a:spcPct val="11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git log  </a:t>
            </a:r>
            <a:r>
              <a:rPr lang="en-GB" sz="2200" dirty="0" smtClean="0"/>
              <a:t>--until=2020-01-01 (until </a:t>
            </a:r>
            <a:r>
              <a:rPr lang="en-GB" sz="2200" dirty="0"/>
              <a:t>when</a:t>
            </a:r>
            <a:r>
              <a:rPr lang="en-GB" sz="2200" dirty="0" smtClean="0"/>
              <a:t>)</a:t>
            </a:r>
          </a:p>
          <a:p>
            <a:pPr marL="342900" indent="-342900">
              <a:lnSpc>
                <a:spcPct val="11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git log  </a:t>
            </a:r>
            <a:r>
              <a:rPr lang="en-GB" sz="2200" dirty="0" smtClean="0"/>
              <a:t>--author=“Lucia” (your name or part of it)</a:t>
            </a:r>
          </a:p>
          <a:p>
            <a:pPr marL="342900" indent="-342900">
              <a:lnSpc>
                <a:spcPct val="11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git log  </a:t>
            </a:r>
            <a:r>
              <a:rPr lang="en-GB" sz="2200" dirty="0" smtClean="0"/>
              <a:t>--</a:t>
            </a:r>
            <a:r>
              <a:rPr lang="en-GB" sz="2200" dirty="0" err="1" smtClean="0"/>
              <a:t>grep</a:t>
            </a:r>
            <a:r>
              <a:rPr lang="en-GB" sz="2200" dirty="0" smtClean="0"/>
              <a:t>=“</a:t>
            </a:r>
            <a:r>
              <a:rPr lang="en-GB" sz="2200" dirty="0" err="1" smtClean="0"/>
              <a:t>Init</a:t>
            </a:r>
            <a:r>
              <a:rPr lang="en-GB" sz="2200" dirty="0" smtClean="0"/>
              <a:t>” (containing that letters)</a:t>
            </a:r>
            <a:endParaRPr lang="en-GB" sz="2200" dirty="0"/>
          </a:p>
          <a:p>
            <a:pPr>
              <a:spcAft>
                <a:spcPts val="6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215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5400" dirty="0" smtClean="0">
                <a:solidFill>
                  <a:schemeClr val="accent1"/>
                </a:solidFill>
                <a:cs typeface="Arial" panose="020B0604020202020204" pitchFamily="34" charset="0"/>
              </a:rPr>
              <a:t>Any Questions?</a:t>
            </a:r>
            <a:endParaRPr lang="it-IT" sz="54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21508" name="Picture 4" descr="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57" y="1433998"/>
            <a:ext cx="4876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182370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  <a:cs typeface="Arial" panose="020B0604020202020204" pitchFamily="34" charset="0"/>
              </a:rPr>
              <a:t>Next Class</a:t>
            </a:r>
            <a:endParaRPr lang="it-IT" sz="48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1205345"/>
            <a:ext cx="6377769" cy="444730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Concepts and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changes to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git on a real project</a:t>
            </a:r>
          </a:p>
        </p:txBody>
      </p:sp>
    </p:spTree>
    <p:extLst>
      <p:ext uri="{BB962C8B-B14F-4D97-AF65-F5344CB8AC3E}">
        <p14:creationId xmlns:p14="http://schemas.microsoft.com/office/powerpoint/2010/main" val="11246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816" y="354564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22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Feedback</a:t>
            </a:r>
            <a:br>
              <a:rPr lang="it-IT" sz="4800" dirty="0" smtClean="0">
                <a:solidFill>
                  <a:schemeClr val="accent1"/>
                </a:solidFill>
              </a:rPr>
            </a:br>
            <a:r>
              <a:rPr lang="it-IT" sz="4800" dirty="0" smtClean="0">
                <a:solidFill>
                  <a:schemeClr val="accent1"/>
                </a:solidFill>
              </a:rPr>
              <a:t>and</a:t>
            </a:r>
            <a:br>
              <a:rPr lang="it-IT" sz="4800" dirty="0" smtClean="0">
                <a:solidFill>
                  <a:schemeClr val="accent1"/>
                </a:solidFill>
              </a:rPr>
            </a:br>
            <a:r>
              <a:rPr lang="it-IT" sz="4800" dirty="0" smtClean="0">
                <a:solidFill>
                  <a:schemeClr val="accent1"/>
                </a:solidFill>
              </a:rPr>
              <a:t>CDCS Peer Learning Cohorts</a:t>
            </a: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323D1-9AA4-41CA-B3B4-0957D26B3D50}"/>
              </a:ext>
            </a:extLst>
          </p:cNvPr>
          <p:cNvSpPr/>
          <p:nvPr/>
        </p:nvSpPr>
        <p:spPr>
          <a:xfrm>
            <a:off x="5525605" y="3186118"/>
            <a:ext cx="6344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 smtClean="0"/>
              <a:t>This series of trainings depend on annually allocated founds!!! To secure them we need to provide detailed feedback on them</a:t>
            </a:r>
            <a:endParaRPr lang="en-GB" sz="2400" dirty="0"/>
          </a:p>
        </p:txBody>
      </p:sp>
      <p:sp>
        <p:nvSpPr>
          <p:cNvPr id="3" name="Rectangle 2"/>
          <p:cNvSpPr/>
          <p:nvPr/>
        </p:nvSpPr>
        <p:spPr>
          <a:xfrm>
            <a:off x="409636" y="5072274"/>
            <a:ext cx="46244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More on the Peer Learning Cohorts</a:t>
            </a:r>
            <a:endParaRPr lang="en-GB" sz="2400" dirty="0" smtClean="0">
              <a:hlinkClick r:id="rId2"/>
            </a:endParaRPr>
          </a:p>
          <a:p>
            <a:endParaRPr lang="en-GB" dirty="0" smtClean="0">
              <a:hlinkClick r:id="rId2"/>
            </a:endParaRPr>
          </a:p>
          <a:p>
            <a:r>
              <a:rPr lang="en-GB" dirty="0" smtClean="0">
                <a:hlinkClick r:id="rId2"/>
              </a:rPr>
              <a:t>https://www.cdcs.ed.ac.uk/training/cdcs-peer-learning-cohorts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790129" y="5995604"/>
            <a:ext cx="224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u="sng" dirty="0">
                <a:solidFill>
                  <a:srgbClr val="800080"/>
                </a:solidFill>
                <a:effectLst/>
                <a:latin typeface="Calibri" panose="020F0502020204030204" pitchFamily="34" charset="0"/>
                <a:hlinkClick r:id="rId3"/>
              </a:rPr>
              <a:t>https://bit.ly/2qojndq</a:t>
            </a:r>
            <a:endParaRPr lang="en-GB" dirty="0"/>
          </a:p>
        </p:txBody>
      </p:sp>
      <p:pic>
        <p:nvPicPr>
          <p:cNvPr id="1030" name="Picture 6" descr="Risultato immagini per Feedb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06" y="342922"/>
            <a:ext cx="6344831" cy="28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698021" y="5072274"/>
            <a:ext cx="350778" cy="768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5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</a:t>
            </a:r>
            <a:r>
              <a:rPr lang="it-IT" sz="4800" dirty="0" smtClean="0">
                <a:solidFill>
                  <a:schemeClr val="accent1"/>
                </a:solidFill>
              </a:rPr>
              <a:t>program</a:t>
            </a:r>
            <a:br>
              <a:rPr lang="it-IT" sz="4800" dirty="0" smtClean="0">
                <a:solidFill>
                  <a:schemeClr val="accent1"/>
                </a:solidFill>
              </a:rPr>
            </a:br>
            <a:r>
              <a:rPr lang="it-IT" sz="3600" dirty="0" smtClean="0">
                <a:solidFill>
                  <a:schemeClr val="accent1"/>
                </a:solidFill>
              </a:rPr>
              <a:t>05/03/2020</a:t>
            </a:r>
            <a:endParaRPr lang="it-IT" sz="36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 smtClean="0">
                <a:solidFill>
                  <a:srgbClr val="041D40"/>
                </a:solidFill>
                <a:effectLst/>
                <a:latin typeface="Source Sans Pro"/>
              </a:rPr>
              <a:t>Git Concept and Architecture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 smtClean="0">
                <a:solidFill>
                  <a:srgbClr val="041D40"/>
                </a:solidFill>
                <a:effectLst/>
                <a:latin typeface="Source Sans Pro"/>
              </a:rPr>
              <a:t>Make changes to files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Use git on a real Project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</a:endParaRP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453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Git Concept and Architecture</a:t>
            </a: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2004101"/>
            <a:ext cx="6377769" cy="2216858"/>
          </a:xfrm>
        </p:spPr>
        <p:txBody>
          <a:bodyPr anchor="ctr"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The three trees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Git workflow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Hash values (SHA-1)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The HEAD pointer</a:t>
            </a:r>
          </a:p>
        </p:txBody>
      </p:sp>
    </p:spTree>
    <p:extLst>
      <p:ext uri="{BB962C8B-B14F-4D97-AF65-F5344CB8AC3E}">
        <p14:creationId xmlns:p14="http://schemas.microsoft.com/office/powerpoint/2010/main" val="13691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The three trees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073" y="2406964"/>
            <a:ext cx="341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Standard Version control system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04706" y="2411813"/>
            <a:ext cx="341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Git architecture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98909" y="2973278"/>
            <a:ext cx="1670858" cy="4308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repository</a:t>
            </a:r>
            <a:endParaRPr lang="en-GB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777542" y="2941747"/>
            <a:ext cx="1670858" cy="4308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repository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398909" y="3943174"/>
            <a:ext cx="1670858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Working copy</a:t>
            </a:r>
            <a:endParaRPr lang="en-GB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7807890" y="5281523"/>
            <a:ext cx="1670858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Working copy</a:t>
            </a:r>
            <a:endParaRPr lang="en-GB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7807890" y="3885335"/>
            <a:ext cx="1670858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Staging index</a:t>
            </a:r>
            <a:endParaRPr lang="en-GB" sz="2200" dirty="0"/>
          </a:p>
        </p:txBody>
      </p:sp>
      <p:sp>
        <p:nvSpPr>
          <p:cNvPr id="17" name="Curved Down Arrow 16"/>
          <p:cNvSpPr/>
          <p:nvPr/>
        </p:nvSpPr>
        <p:spPr>
          <a:xfrm rot="16200000">
            <a:off x="225431" y="3323746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Curved Down Arrow 17"/>
          <p:cNvSpPr/>
          <p:nvPr/>
        </p:nvSpPr>
        <p:spPr>
          <a:xfrm rot="5400000">
            <a:off x="2901596" y="3350420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41453" y="3489003"/>
            <a:ext cx="113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checkout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36238" y="3541260"/>
            <a:ext cx="93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commit</a:t>
            </a:r>
            <a:endParaRPr lang="en-GB" dirty="0"/>
          </a:p>
        </p:txBody>
      </p:sp>
      <p:sp>
        <p:nvSpPr>
          <p:cNvPr id="21" name="Curved Down Arrow 20"/>
          <p:cNvSpPr/>
          <p:nvPr/>
        </p:nvSpPr>
        <p:spPr>
          <a:xfrm rot="16200000">
            <a:off x="6706188" y="3150482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Curved Down Arrow 21"/>
          <p:cNvSpPr/>
          <p:nvPr/>
        </p:nvSpPr>
        <p:spPr>
          <a:xfrm rot="16200000">
            <a:off x="6721363" y="4530043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27810" y="3374930"/>
            <a:ext cx="14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git commit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138640" y="4783483"/>
            <a:ext cx="14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git add</a:t>
            </a:r>
            <a:endParaRPr lang="en-GB" dirty="0"/>
          </a:p>
        </p:txBody>
      </p:sp>
      <p:sp>
        <p:nvSpPr>
          <p:cNvPr id="25" name="Curved Down Arrow 24"/>
          <p:cNvSpPr/>
          <p:nvPr/>
        </p:nvSpPr>
        <p:spPr>
          <a:xfrm rot="5400000">
            <a:off x="8729213" y="3866271"/>
            <a:ext cx="2851890" cy="126952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55432" y="4057293"/>
            <a:ext cx="113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git</a:t>
            </a:r>
          </a:p>
          <a:p>
            <a:r>
              <a:rPr lang="en-GB" dirty="0" smtClean="0"/>
              <a:t>checkout</a:t>
            </a:r>
            <a:endParaRPr lang="en-GB" dirty="0"/>
          </a:p>
        </p:txBody>
      </p:sp>
      <p:sp>
        <p:nvSpPr>
          <p:cNvPr id="27" name="Right Arrow 26"/>
          <p:cNvSpPr/>
          <p:nvPr/>
        </p:nvSpPr>
        <p:spPr>
          <a:xfrm>
            <a:off x="4768737" y="3784822"/>
            <a:ext cx="1624057" cy="64510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9321765" y="4117195"/>
            <a:ext cx="313249" cy="3493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9346297" y="2993310"/>
            <a:ext cx="313249" cy="3493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9348601" y="2973278"/>
            <a:ext cx="34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9315345" y="4110820"/>
            <a:ext cx="34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2868414" y="3031492"/>
            <a:ext cx="313249" cy="3493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2870718" y="3011460"/>
            <a:ext cx="34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33" name="Oval 32"/>
          <p:cNvSpPr/>
          <p:nvPr/>
        </p:nvSpPr>
        <p:spPr>
          <a:xfrm>
            <a:off x="9269971" y="5436764"/>
            <a:ext cx="313249" cy="3493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9277663" y="5416732"/>
            <a:ext cx="34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32" name="Oval 31"/>
          <p:cNvSpPr/>
          <p:nvPr/>
        </p:nvSpPr>
        <p:spPr>
          <a:xfrm>
            <a:off x="2855339" y="4082869"/>
            <a:ext cx="313249" cy="3493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855339" y="4060591"/>
            <a:ext cx="34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3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r>
              <a:rPr lang="en-US" sz="5400" dirty="0" smtClean="0">
                <a:solidFill>
                  <a:srgbClr val="FFFFFF"/>
                </a:solidFill>
              </a:rPr>
              <a:t> Workflow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398" y="2555650"/>
            <a:ext cx="1670858" cy="4308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repository</a:t>
            </a:r>
            <a:endParaRPr lang="en-GB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48746" y="4895426"/>
            <a:ext cx="1670858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Working copy</a:t>
            </a:r>
            <a:endParaRPr lang="en-GB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848746" y="3499238"/>
            <a:ext cx="1670858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Staging index</a:t>
            </a:r>
            <a:endParaRPr lang="en-GB" sz="2200" dirty="0"/>
          </a:p>
        </p:txBody>
      </p:sp>
      <p:sp>
        <p:nvSpPr>
          <p:cNvPr id="21" name="Curved Down Arrow 20"/>
          <p:cNvSpPr/>
          <p:nvPr/>
        </p:nvSpPr>
        <p:spPr>
          <a:xfrm rot="16200000">
            <a:off x="-252956" y="2764385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Curved Down Arrow 21"/>
          <p:cNvSpPr/>
          <p:nvPr/>
        </p:nvSpPr>
        <p:spPr>
          <a:xfrm rot="16200000">
            <a:off x="-237781" y="4143946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666" y="2988833"/>
            <a:ext cx="14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git commit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79496" y="4397386"/>
            <a:ext cx="14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git add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4987228" y="2554594"/>
            <a:ext cx="1670858" cy="4308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repository</a:t>
            </a:r>
            <a:endParaRPr lang="en-GB" sz="2200" dirty="0"/>
          </a:p>
        </p:txBody>
      </p:sp>
      <p:sp>
        <p:nvSpPr>
          <p:cNvPr id="39" name="TextBox 38"/>
          <p:cNvSpPr txBox="1"/>
          <p:nvPr/>
        </p:nvSpPr>
        <p:spPr>
          <a:xfrm>
            <a:off x="5017576" y="4894370"/>
            <a:ext cx="1670858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Working copy</a:t>
            </a:r>
            <a:endParaRPr lang="en-GB" sz="2200" dirty="0"/>
          </a:p>
        </p:txBody>
      </p:sp>
      <p:sp>
        <p:nvSpPr>
          <p:cNvPr id="40" name="TextBox 39"/>
          <p:cNvSpPr txBox="1"/>
          <p:nvPr/>
        </p:nvSpPr>
        <p:spPr>
          <a:xfrm>
            <a:off x="5017576" y="3498182"/>
            <a:ext cx="1670858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Staging index</a:t>
            </a:r>
            <a:endParaRPr lang="en-GB" sz="2200" dirty="0"/>
          </a:p>
        </p:txBody>
      </p:sp>
      <p:sp>
        <p:nvSpPr>
          <p:cNvPr id="41" name="Curved Down Arrow 40"/>
          <p:cNvSpPr/>
          <p:nvPr/>
        </p:nvSpPr>
        <p:spPr>
          <a:xfrm rot="16200000">
            <a:off x="3915874" y="2763329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Curved Down Arrow 41"/>
          <p:cNvSpPr/>
          <p:nvPr/>
        </p:nvSpPr>
        <p:spPr>
          <a:xfrm rot="16200000">
            <a:off x="3931049" y="4142890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37496" y="2987777"/>
            <a:ext cx="14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git commit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4348326" y="4396330"/>
            <a:ext cx="14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git add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9027464" y="2520492"/>
            <a:ext cx="1670858" cy="4308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repository</a:t>
            </a:r>
            <a:endParaRPr lang="en-GB" sz="2200" dirty="0"/>
          </a:p>
        </p:txBody>
      </p:sp>
      <p:sp>
        <p:nvSpPr>
          <p:cNvPr id="46" name="TextBox 45"/>
          <p:cNvSpPr txBox="1"/>
          <p:nvPr/>
        </p:nvSpPr>
        <p:spPr>
          <a:xfrm>
            <a:off x="9057812" y="4860268"/>
            <a:ext cx="1670858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Working copy</a:t>
            </a:r>
            <a:endParaRPr lang="en-GB" sz="2200" dirty="0"/>
          </a:p>
        </p:txBody>
      </p:sp>
      <p:sp>
        <p:nvSpPr>
          <p:cNvPr id="47" name="TextBox 46"/>
          <p:cNvSpPr txBox="1"/>
          <p:nvPr/>
        </p:nvSpPr>
        <p:spPr>
          <a:xfrm>
            <a:off x="9057812" y="3464080"/>
            <a:ext cx="1670858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Staging index</a:t>
            </a:r>
            <a:endParaRPr lang="en-GB" sz="2200" dirty="0"/>
          </a:p>
        </p:txBody>
      </p:sp>
      <p:sp>
        <p:nvSpPr>
          <p:cNvPr id="48" name="Curved Down Arrow 47"/>
          <p:cNvSpPr/>
          <p:nvPr/>
        </p:nvSpPr>
        <p:spPr>
          <a:xfrm rot="16200000">
            <a:off x="7956110" y="2729227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9" name="Curved Down Arrow 48"/>
          <p:cNvSpPr/>
          <p:nvPr/>
        </p:nvSpPr>
        <p:spPr>
          <a:xfrm rot="16200000">
            <a:off x="7971285" y="4108788"/>
            <a:ext cx="1338349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77732" y="2953675"/>
            <a:ext cx="14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git commit</a:t>
            </a:r>
            <a:endParaRPr lang="en-GB" dirty="0"/>
          </a:p>
        </p:txBody>
      </p:sp>
      <p:sp>
        <p:nvSpPr>
          <p:cNvPr id="51" name="TextBox 50"/>
          <p:cNvSpPr txBox="1"/>
          <p:nvPr/>
        </p:nvSpPr>
        <p:spPr>
          <a:xfrm>
            <a:off x="8388562" y="4362228"/>
            <a:ext cx="14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git add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534776" y="5094424"/>
            <a:ext cx="15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File.txt (v1) - A</a:t>
            </a:r>
            <a:endParaRPr lang="en-GB" dirty="0"/>
          </a:p>
        </p:txBody>
      </p:sp>
      <p:sp>
        <p:nvSpPr>
          <p:cNvPr id="52" name="TextBox 51"/>
          <p:cNvSpPr txBox="1"/>
          <p:nvPr/>
        </p:nvSpPr>
        <p:spPr>
          <a:xfrm>
            <a:off x="2519604" y="3650018"/>
            <a:ext cx="15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File.txt (v1) - A</a:t>
            </a:r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2517326" y="2592369"/>
            <a:ext cx="15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54" name="TextBox 53"/>
          <p:cNvSpPr txBox="1"/>
          <p:nvPr/>
        </p:nvSpPr>
        <p:spPr>
          <a:xfrm>
            <a:off x="6658086" y="5094424"/>
            <a:ext cx="15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File.txt (v2) - B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6607498" y="3691229"/>
            <a:ext cx="15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File.txt (v2) - B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6616285" y="2577296"/>
            <a:ext cx="15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 B</a:t>
            </a:r>
            <a:endParaRPr lang="en-GB" dirty="0"/>
          </a:p>
        </p:txBody>
      </p:sp>
      <p:sp>
        <p:nvSpPr>
          <p:cNvPr id="57" name="TextBox 56"/>
          <p:cNvSpPr txBox="1"/>
          <p:nvPr/>
        </p:nvSpPr>
        <p:spPr>
          <a:xfrm>
            <a:off x="10676470" y="5052880"/>
            <a:ext cx="15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File.txt (v2) - C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10698321" y="3704835"/>
            <a:ext cx="15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File.txt (v2) - C</a:t>
            </a:r>
            <a:endParaRPr lang="en-GB" dirty="0"/>
          </a:p>
        </p:txBody>
      </p:sp>
      <p:sp>
        <p:nvSpPr>
          <p:cNvPr id="59" name="TextBox 58"/>
          <p:cNvSpPr txBox="1"/>
          <p:nvPr/>
        </p:nvSpPr>
        <p:spPr>
          <a:xfrm>
            <a:off x="10725418" y="2573952"/>
            <a:ext cx="15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 B C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380716" y="6332993"/>
            <a:ext cx="3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 B C = set of changes /commits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11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Hash Values  (SHA -1)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Risultato immagini per Hash valu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8" y="4946784"/>
            <a:ext cx="4007261" cy="19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o immagini per Hash valu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8" y="2187742"/>
            <a:ext cx="3600654" cy="226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ross 6"/>
          <p:cNvSpPr/>
          <p:nvPr/>
        </p:nvSpPr>
        <p:spPr>
          <a:xfrm>
            <a:off x="1940118" y="4411690"/>
            <a:ext cx="501924" cy="535094"/>
          </a:xfrm>
          <a:prstGeom prst="plus">
            <a:avLst>
              <a:gd name="adj" fmla="val 4239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 rot="16200000">
            <a:off x="4517760" y="4100886"/>
            <a:ext cx="632129" cy="87464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508068" y="2477038"/>
            <a:ext cx="6426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Unique identifier SHA Value of that specific set of changes and the person that commit and the log message written </a:t>
            </a:r>
          </a:p>
          <a:p>
            <a:pPr algn="just"/>
            <a:r>
              <a:rPr lang="en-GB" sz="2400" b="1" dirty="0" smtClean="0"/>
              <a:t>40 characters long</a:t>
            </a:r>
            <a:endParaRPr lang="en-GB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5540772" y="4411690"/>
            <a:ext cx="64266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Open Sans"/>
              </a:rPr>
              <a:t>Hash values can be thought of as </a:t>
            </a:r>
            <a:r>
              <a:rPr lang="en-GB" b="1" dirty="0">
                <a:latin typeface="Open Sans"/>
              </a:rPr>
              <a:t>fingerprints for files</a:t>
            </a:r>
            <a:r>
              <a:rPr lang="en-GB" dirty="0">
                <a:latin typeface="Open Sans"/>
              </a:rPr>
              <a:t>. The contents of a file are processed through a </a:t>
            </a:r>
            <a:r>
              <a:rPr lang="en-GB" b="1" dirty="0">
                <a:latin typeface="Open Sans"/>
              </a:rPr>
              <a:t>cryptographic algorithm, and a unique numerical value </a:t>
            </a:r>
            <a:r>
              <a:rPr lang="en-GB" dirty="0">
                <a:latin typeface="Open Sans"/>
              </a:rPr>
              <a:t>– the hash value - is produced that identifies the contents of the file. If the contents are modified in any way, the value of the hash will also change significantly. </a:t>
            </a:r>
            <a:r>
              <a:rPr lang="en-GB" b="1" dirty="0">
                <a:latin typeface="Open Sans"/>
              </a:rPr>
              <a:t>Two algorithms are currently widely used</a:t>
            </a:r>
            <a:r>
              <a:rPr lang="en-GB" dirty="0">
                <a:latin typeface="Open Sans"/>
              </a:rPr>
              <a:t> to produce hash values: the MD5 and </a:t>
            </a:r>
            <a:r>
              <a:rPr lang="en-GB" b="1" dirty="0">
                <a:latin typeface="Open Sans"/>
              </a:rPr>
              <a:t>SHA1 </a:t>
            </a:r>
            <a:r>
              <a:rPr lang="en-GB" dirty="0">
                <a:latin typeface="Open Sans"/>
              </a:rPr>
              <a:t>algorithms.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3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Head Pointer 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167" y="2481220"/>
            <a:ext cx="89743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solidFill>
                  <a:srgbClr val="303030"/>
                </a:solidFill>
                <a:latin typeface="Whitney SSm A"/>
              </a:rPr>
              <a:t>HEAD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 is a reference to the last commit in the currently check-out branch.</a:t>
            </a:r>
          </a:p>
          <a:p>
            <a:pPr algn="just"/>
            <a:r>
              <a:rPr lang="en-GB" dirty="0">
                <a:solidFill>
                  <a:srgbClr val="303030"/>
                </a:solidFill>
                <a:latin typeface="Whitney SSm A"/>
              </a:rPr>
              <a:t>You can think of the </a:t>
            </a:r>
            <a:r>
              <a:rPr lang="en-GB" b="1" dirty="0">
                <a:solidFill>
                  <a:srgbClr val="303030"/>
                </a:solidFill>
                <a:latin typeface="Whitney SSm A"/>
              </a:rPr>
              <a:t>HEAD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 as the "current branch". </a:t>
            </a:r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When 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you switch branches with git checkout, the HEAD revision changes to point to the tip of the new branch</a:t>
            </a:r>
            <a:r>
              <a:rPr lang="en-GB" dirty="0" smtClean="0">
                <a:solidFill>
                  <a:srgbClr val="303030"/>
                </a:solidFill>
                <a:latin typeface="Whitney SSm A"/>
              </a:rPr>
              <a:t>.</a:t>
            </a:r>
            <a:endParaRPr lang="en-GB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dirty="0">
                <a:solidFill>
                  <a:srgbClr val="303030"/>
                </a:solidFill>
                <a:latin typeface="Whitney SSm A"/>
              </a:rPr>
              <a:t>You can see what </a:t>
            </a:r>
            <a:r>
              <a:rPr lang="en-GB" b="1" dirty="0">
                <a:solidFill>
                  <a:srgbClr val="303030"/>
                </a:solidFill>
                <a:latin typeface="Whitney SSm A"/>
              </a:rPr>
              <a:t>HEAD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 points to by doing</a:t>
            </a:r>
            <a:r>
              <a:rPr lang="en-GB" dirty="0" smtClean="0">
                <a:solidFill>
                  <a:srgbClr val="303030"/>
                </a:solidFill>
                <a:latin typeface="Whitney SSm A"/>
              </a:rPr>
              <a:t>:</a:t>
            </a:r>
          </a:p>
          <a:p>
            <a:pPr algn="just"/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cat .git/HEAD</a:t>
            </a:r>
          </a:p>
          <a:p>
            <a:pPr algn="just"/>
            <a:r>
              <a:rPr lang="en-GB" b="1" dirty="0"/>
              <a:t>cat .git/refs/heads/master</a:t>
            </a:r>
            <a:endParaRPr lang="en-GB" b="1" dirty="0" smtClean="0">
              <a:solidFill>
                <a:srgbClr val="303030"/>
              </a:solidFill>
              <a:latin typeface="Whitney SSm A"/>
            </a:endParaRPr>
          </a:p>
          <a:p>
            <a:pPr algn="ctr"/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algn="ctr"/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algn="ctr"/>
            <a:endParaRPr lang="en-GB" b="0" i="0" dirty="0">
              <a:solidFill>
                <a:srgbClr val="303030"/>
              </a:solidFill>
              <a:effectLst/>
              <a:latin typeface="Whitney SSm A"/>
            </a:endParaRPr>
          </a:p>
        </p:txBody>
      </p:sp>
      <p:pic>
        <p:nvPicPr>
          <p:cNvPr id="2051" name="Picture 3" descr="Risultato immagini per head pointer gi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5"/>
          <a:stretch/>
        </p:blipFill>
        <p:spPr bwMode="auto">
          <a:xfrm>
            <a:off x="6981244" y="3924041"/>
            <a:ext cx="5063683" cy="26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9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Make Changes to Fiels</a:t>
            </a: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452" y="1399802"/>
            <a:ext cx="6377769" cy="422972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Add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Edit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View changes with </a:t>
            </a:r>
            <a:r>
              <a:rPr lang="en-GB" b="1" dirty="0" smtClean="0">
                <a:solidFill>
                  <a:srgbClr val="041D40"/>
                </a:solidFill>
                <a:latin typeface="Source Sans Pro"/>
              </a:rPr>
              <a:t>diff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View only staged changes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Delete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Move and rename files</a:t>
            </a:r>
          </a:p>
        </p:txBody>
      </p:sp>
    </p:spTree>
    <p:extLst>
      <p:ext uri="{BB962C8B-B14F-4D97-AF65-F5344CB8AC3E}">
        <p14:creationId xmlns:p14="http://schemas.microsoft.com/office/powerpoint/2010/main" val="40555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Add file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167" y="2481220"/>
            <a:ext cx="75510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You can check the status of your repo by doing:</a:t>
            </a:r>
          </a:p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 </a:t>
            </a:r>
          </a:p>
          <a:p>
            <a:pPr algn="just"/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git status</a:t>
            </a:r>
          </a:p>
          <a:p>
            <a:pPr algn="just"/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git add &lt;your file&gt;</a:t>
            </a:r>
          </a:p>
          <a:p>
            <a:pPr algn="just"/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git commit &lt;your file&gt;</a:t>
            </a:r>
          </a:p>
          <a:p>
            <a:pPr algn="just"/>
            <a:endParaRPr lang="en-GB" dirty="0">
              <a:solidFill>
                <a:srgbClr val="303030"/>
              </a:solidFill>
              <a:latin typeface="Whitney SSm A"/>
            </a:endParaRPr>
          </a:p>
          <a:p>
            <a:pPr algn="ctr"/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algn="ctr"/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algn="ctr"/>
            <a:endParaRPr lang="en-GB" b="0" i="0" dirty="0">
              <a:solidFill>
                <a:srgbClr val="303030"/>
              </a:solidFill>
              <a:effectLst/>
              <a:latin typeface="Whitney SSm A"/>
            </a:endParaRPr>
          </a:p>
        </p:txBody>
      </p:sp>
      <p:pic>
        <p:nvPicPr>
          <p:cNvPr id="3074" name="Picture 2" descr="Risultato immagini per Add file in git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83" y="2328087"/>
            <a:ext cx="4110628" cy="45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0" y="4687227"/>
            <a:ext cx="5543550" cy="194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61945" y="3310388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For any 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new files added</a:t>
            </a:r>
          </a:p>
        </p:txBody>
      </p:sp>
      <p:sp>
        <p:nvSpPr>
          <p:cNvPr id="7" name="Down Arrow 6"/>
          <p:cNvSpPr/>
          <p:nvPr/>
        </p:nvSpPr>
        <p:spPr>
          <a:xfrm rot="16200000">
            <a:off x="2921257" y="3233193"/>
            <a:ext cx="492980" cy="588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7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Edit files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167" y="2481220"/>
            <a:ext cx="75510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You can check the status of your repo by doing:</a:t>
            </a:r>
          </a:p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 </a:t>
            </a:r>
          </a:p>
          <a:p>
            <a:pPr algn="just"/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git status</a:t>
            </a:r>
          </a:p>
          <a:p>
            <a:pPr algn="just"/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git add &lt;your file&gt;</a:t>
            </a:r>
          </a:p>
          <a:p>
            <a:pPr algn="just"/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git commit &lt;your file&gt;</a:t>
            </a:r>
          </a:p>
          <a:p>
            <a:pPr algn="just"/>
            <a:endParaRPr lang="en-GB" dirty="0">
              <a:solidFill>
                <a:srgbClr val="303030"/>
              </a:solidFill>
              <a:latin typeface="Whitney SSm A"/>
            </a:endParaRPr>
          </a:p>
          <a:p>
            <a:pPr algn="ctr"/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algn="ctr"/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algn="ctr"/>
            <a:endParaRPr lang="en-GB" b="0" i="0" dirty="0">
              <a:solidFill>
                <a:srgbClr val="303030"/>
              </a:solidFill>
              <a:effectLst/>
              <a:latin typeface="Whitney SSm A"/>
            </a:endParaRPr>
          </a:p>
        </p:txBody>
      </p:sp>
      <p:pic>
        <p:nvPicPr>
          <p:cNvPr id="3074" name="Picture 2" descr="Risultato immagini per Add file in git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83" y="2328087"/>
            <a:ext cx="4110628" cy="45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61945" y="3308315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For any 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new files </a:t>
            </a:r>
            <a:r>
              <a:rPr lang="en-GB" dirty="0" smtClean="0">
                <a:solidFill>
                  <a:srgbClr val="303030"/>
                </a:solidFill>
                <a:latin typeface="Whitney SSm A"/>
              </a:rPr>
              <a:t>changed</a:t>
            </a:r>
            <a:endParaRPr lang="en-GB" dirty="0">
              <a:solidFill>
                <a:srgbClr val="303030"/>
              </a:solidFill>
              <a:latin typeface="Whitney SSm A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2921257" y="3233193"/>
            <a:ext cx="492980" cy="588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28" y="4035895"/>
            <a:ext cx="5753420" cy="26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View changes with </a:t>
            </a:r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r>
              <a:rPr lang="en-US" sz="5400" dirty="0" smtClean="0">
                <a:solidFill>
                  <a:srgbClr val="FFFFFF"/>
                </a:solidFill>
              </a:rPr>
              <a:t> diff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264687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>
                <a:solidFill>
                  <a:srgbClr val="303030"/>
                </a:solidFill>
                <a:latin typeface="Whitney SSm A"/>
              </a:rPr>
              <a:t>You can check the status of your repo by doing:</a:t>
            </a:r>
          </a:p>
          <a:p>
            <a:pPr algn="just"/>
            <a:r>
              <a:rPr lang="en-GB" sz="2000" dirty="0">
                <a:solidFill>
                  <a:srgbClr val="303030"/>
                </a:solidFill>
                <a:latin typeface="Whitney SSm A"/>
              </a:rPr>
              <a:t> </a:t>
            </a:r>
          </a:p>
          <a:p>
            <a:pPr algn="just"/>
            <a:r>
              <a:rPr lang="en-GB" b="1" dirty="0">
                <a:solidFill>
                  <a:srgbClr val="303030"/>
                </a:solidFill>
                <a:latin typeface="Whitney SSm A"/>
              </a:rPr>
              <a:t>git status</a:t>
            </a:r>
          </a:p>
          <a:p>
            <a:pPr algn="just"/>
            <a:r>
              <a:rPr lang="en-GB" b="1" dirty="0">
                <a:solidFill>
                  <a:srgbClr val="303030"/>
                </a:solidFill>
                <a:latin typeface="Whitney SSm A"/>
              </a:rPr>
              <a:t>git diff (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to compare the changes across 2 version of the same file</a:t>
            </a:r>
            <a:r>
              <a:rPr lang="en-GB" dirty="0" smtClean="0">
                <a:solidFill>
                  <a:srgbClr val="303030"/>
                </a:solidFill>
                <a:latin typeface="Whitney SSm A"/>
              </a:rPr>
              <a:t>)</a:t>
            </a:r>
          </a:p>
          <a:p>
            <a:pPr algn="just"/>
            <a:endParaRPr lang="en-GB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a= the file committed in the repo</a:t>
            </a:r>
          </a:p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b= the file in the working directory  </a:t>
            </a:r>
          </a:p>
          <a:p>
            <a:pPr algn="just"/>
            <a:r>
              <a:rPr lang="en-GB" dirty="0" smtClean="0">
                <a:solidFill>
                  <a:srgbClr val="FF0000"/>
                </a:solidFill>
                <a:latin typeface="Whitney SSm A"/>
              </a:rPr>
              <a:t>-=what is in the repo file</a:t>
            </a:r>
          </a:p>
          <a:p>
            <a:pPr algn="just"/>
            <a:r>
              <a:rPr lang="en-GB" dirty="0" smtClean="0">
                <a:solidFill>
                  <a:srgbClr val="00B050"/>
                </a:solidFill>
                <a:latin typeface="Whitney SSm A"/>
              </a:rPr>
              <a:t>+=what is in the working directory 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550" y="3745064"/>
            <a:ext cx="7648944" cy="30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816" y="354564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Git and Version Control</a:t>
            </a:r>
            <a:endParaRPr lang="it-IT" sz="4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7F4C5-C5EE-4CB4-A77C-0CEECEF86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5" b="14393"/>
          <a:stretch/>
        </p:blipFill>
        <p:spPr>
          <a:xfrm>
            <a:off x="6386733" y="3310987"/>
            <a:ext cx="5483704" cy="3226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C323D1-9AA4-41CA-B3B4-0957D26B3D50}"/>
              </a:ext>
            </a:extLst>
          </p:cNvPr>
          <p:cNvSpPr/>
          <p:nvPr/>
        </p:nvSpPr>
        <p:spPr>
          <a:xfrm>
            <a:off x="5963479" y="725337"/>
            <a:ext cx="57405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Who are we?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Why are we here?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Why do </a:t>
            </a:r>
            <a:r>
              <a:rPr lang="en-GB" sz="2800" b="1" dirty="0" smtClean="0"/>
              <a:t>you want to learn Git and Version Control?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64179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View only staged changes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264687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>
                <a:solidFill>
                  <a:srgbClr val="303030"/>
                </a:solidFill>
                <a:latin typeface="Whitney SSm A"/>
              </a:rPr>
              <a:t>You can check the status of your repo by doing:</a:t>
            </a:r>
          </a:p>
          <a:p>
            <a:pPr algn="just"/>
            <a:r>
              <a:rPr lang="en-GB" sz="2000" dirty="0">
                <a:solidFill>
                  <a:srgbClr val="303030"/>
                </a:solidFill>
                <a:latin typeface="Whitney SSm A"/>
              </a:rPr>
              <a:t> </a:t>
            </a:r>
          </a:p>
          <a:p>
            <a:pPr algn="just"/>
            <a:r>
              <a:rPr lang="en-GB" b="1" dirty="0">
                <a:solidFill>
                  <a:srgbClr val="303030"/>
                </a:solidFill>
                <a:latin typeface="Whitney SSm A"/>
              </a:rPr>
              <a:t>git status</a:t>
            </a:r>
          </a:p>
          <a:p>
            <a:pPr algn="just"/>
            <a:r>
              <a:rPr lang="en-GB" b="1" dirty="0">
                <a:solidFill>
                  <a:srgbClr val="303030"/>
                </a:solidFill>
                <a:latin typeface="Whitney SSm A"/>
              </a:rPr>
              <a:t>git </a:t>
            </a:r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diff --staged /git diff --cached(</a:t>
            </a:r>
            <a:r>
              <a:rPr lang="en-GB" dirty="0" smtClean="0">
                <a:solidFill>
                  <a:srgbClr val="303030"/>
                </a:solidFill>
                <a:latin typeface="Whitney SSm A"/>
              </a:rPr>
              <a:t>difference between what is staged and what is on the repo)</a:t>
            </a:r>
          </a:p>
          <a:p>
            <a:pPr algn="just"/>
            <a:endParaRPr lang="en-GB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a= the file committed in the repo</a:t>
            </a:r>
          </a:p>
          <a:p>
            <a:pPr algn="just"/>
            <a:r>
              <a:rPr lang="en-GB" dirty="0" smtClean="0">
                <a:solidFill>
                  <a:srgbClr val="303030"/>
                </a:solidFill>
                <a:latin typeface="Whitney SSm A"/>
              </a:rPr>
              <a:t>b= the file in the working directory  </a:t>
            </a:r>
          </a:p>
          <a:p>
            <a:pPr algn="just"/>
            <a:r>
              <a:rPr lang="en-GB" dirty="0" smtClean="0">
                <a:solidFill>
                  <a:srgbClr val="FF0000"/>
                </a:solidFill>
                <a:latin typeface="Whitney SSm A"/>
              </a:rPr>
              <a:t>-=what is in the repo file</a:t>
            </a:r>
          </a:p>
          <a:p>
            <a:pPr algn="just"/>
            <a:r>
              <a:rPr lang="en-GB" dirty="0" smtClean="0">
                <a:solidFill>
                  <a:srgbClr val="00B050"/>
                </a:solidFill>
                <a:latin typeface="Whitney SSm A"/>
              </a:rPr>
              <a:t>+=what is in the working directory 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68" y="3768919"/>
            <a:ext cx="7788609" cy="27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Delete files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5205257" cy="412420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smtClean="0">
                <a:solidFill>
                  <a:srgbClr val="303030"/>
                </a:solidFill>
                <a:latin typeface="Whitney SSm A"/>
              </a:rPr>
              <a:t>To delete files there are 2 ways</a:t>
            </a:r>
          </a:p>
          <a:p>
            <a:pPr algn="just"/>
            <a:endParaRPr lang="en-GB" sz="2000" smtClean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i="1" smtClean="0">
                <a:solidFill>
                  <a:srgbClr val="303030"/>
                </a:solidFill>
                <a:latin typeface="Whitney SSm A"/>
              </a:rPr>
              <a:t>Version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mtClean="0">
                <a:solidFill>
                  <a:srgbClr val="303030"/>
                </a:solidFill>
                <a:latin typeface="Whitney SSm A"/>
              </a:rPr>
              <a:t>Manually delete 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mtClean="0">
                <a:solidFill>
                  <a:srgbClr val="303030"/>
                </a:solidFill>
                <a:latin typeface="Whitney SSm A"/>
              </a:rPr>
              <a:t>git rm &lt;name file&gt;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mtClean="0">
                <a:solidFill>
                  <a:srgbClr val="303030"/>
                </a:solidFill>
                <a:latin typeface="Whitney SSm A"/>
              </a:rPr>
              <a:t>git commit  -m “deleted the x file”</a:t>
            </a:r>
          </a:p>
          <a:p>
            <a:pPr algn="just"/>
            <a:endParaRPr lang="en-GB" sz="2000" smtClean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i="1" smtClean="0">
                <a:solidFill>
                  <a:srgbClr val="303030"/>
                </a:solidFill>
                <a:latin typeface="Whitney SSm A"/>
              </a:rPr>
              <a:t>Version 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mtClean="0">
                <a:solidFill>
                  <a:srgbClr val="303030"/>
                </a:solidFill>
                <a:latin typeface="Whitney SSm A"/>
              </a:rPr>
              <a:t>git rm &lt;name file&gt;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mtClean="0">
                <a:solidFill>
                  <a:srgbClr val="303030"/>
                </a:solidFill>
                <a:latin typeface="Whitney SSm A"/>
              </a:rPr>
              <a:t>git commit  -m “deleted the x file”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mtClean="0">
              <a:solidFill>
                <a:srgbClr val="303030"/>
              </a:solidFill>
              <a:latin typeface="Whitney SSm 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mtClean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b="1" smtClean="0">
                <a:solidFill>
                  <a:srgbClr val="303030"/>
                </a:solidFill>
                <a:latin typeface="Whitney SSm A"/>
              </a:rPr>
              <a:t>NB: with the second option you will not find the file in the bin </a:t>
            </a:r>
            <a:endParaRPr lang="en-GB" b="1" dirty="0">
              <a:solidFill>
                <a:srgbClr val="303030"/>
              </a:solidFill>
              <a:latin typeface="Whitney SSm 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886" y="2338122"/>
            <a:ext cx="6527825" cy="38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Move and rename files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288" y="2251353"/>
            <a:ext cx="12106990" cy="421653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To rename files there are 2 ways</a:t>
            </a: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b="1" i="1" dirty="0" smtClean="0">
                <a:solidFill>
                  <a:srgbClr val="303030"/>
                </a:solidFill>
                <a:latin typeface="Whitney SSm A"/>
              </a:rPr>
              <a:t>Version 1</a:t>
            </a:r>
            <a:endParaRPr lang="en-GB" sz="2000" i="1" dirty="0" smtClean="0">
              <a:solidFill>
                <a:srgbClr val="303030"/>
              </a:solidFill>
              <a:latin typeface="Whitney SSm 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303030"/>
                </a:solidFill>
                <a:latin typeface="Whitney SSm A"/>
              </a:rPr>
              <a:t>Manually rename 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303030"/>
                </a:solidFill>
                <a:latin typeface="Whitney SSm A"/>
              </a:rPr>
              <a:t>git add&lt;new name file&gt;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  <a:latin typeface="Whitney SSm A"/>
              </a:rPr>
              <a:t>git </a:t>
            </a:r>
            <a:r>
              <a:rPr lang="en-GB" dirty="0" err="1">
                <a:solidFill>
                  <a:srgbClr val="303030"/>
                </a:solidFill>
                <a:latin typeface="Whitney SSm A"/>
              </a:rPr>
              <a:t>rm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 </a:t>
            </a:r>
            <a:r>
              <a:rPr lang="en-GB" dirty="0" smtClean="0">
                <a:solidFill>
                  <a:srgbClr val="303030"/>
                </a:solidFill>
                <a:latin typeface="Whitney SSm A"/>
              </a:rPr>
              <a:t>&lt;</a:t>
            </a:r>
            <a:r>
              <a:rPr lang="en-GB" dirty="0" err="1" smtClean="0">
                <a:solidFill>
                  <a:srgbClr val="303030"/>
                </a:solidFill>
                <a:latin typeface="Whitney SSm A"/>
              </a:rPr>
              <a:t>oldname</a:t>
            </a:r>
            <a:r>
              <a:rPr lang="en-GB" dirty="0" smtClean="0">
                <a:solidFill>
                  <a:srgbClr val="303030"/>
                </a:solidFill>
                <a:latin typeface="Whitney SSm A"/>
              </a:rPr>
              <a:t> 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file&gt; </a:t>
            </a:r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303030"/>
                </a:solidFill>
                <a:latin typeface="Whitney SSm A"/>
              </a:rPr>
              <a:t>git status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303030"/>
                </a:solidFill>
                <a:latin typeface="Whitney SSm A"/>
              </a:rPr>
              <a:t>git commit  -m “deleted the x file”</a:t>
            </a: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b="1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b="1" i="1" dirty="0" smtClean="0">
                <a:solidFill>
                  <a:srgbClr val="303030"/>
                </a:solidFill>
                <a:latin typeface="Whitney SSm A"/>
              </a:rPr>
              <a:t>Version 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303030"/>
                </a:solidFill>
                <a:latin typeface="Whitney SSm A"/>
              </a:rPr>
              <a:t>git mv &lt;old name file&gt;  &lt;</a:t>
            </a:r>
            <a:r>
              <a:rPr lang="en-GB" dirty="0" err="1" smtClean="0">
                <a:solidFill>
                  <a:srgbClr val="303030"/>
                </a:solidFill>
                <a:latin typeface="Whitney SSm A"/>
              </a:rPr>
              <a:t>newdirectory</a:t>
            </a:r>
            <a:r>
              <a:rPr lang="en-GB" dirty="0" smtClean="0">
                <a:solidFill>
                  <a:srgbClr val="303030"/>
                </a:solidFill>
                <a:latin typeface="Whitney SSm A"/>
              </a:rPr>
              <a:t>/new name </a:t>
            </a:r>
            <a:r>
              <a:rPr lang="en-GB" dirty="0">
                <a:solidFill>
                  <a:srgbClr val="303030"/>
                </a:solidFill>
                <a:latin typeface="Whitney SSm A"/>
              </a:rPr>
              <a:t>file&gt; </a:t>
            </a:r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303030"/>
                </a:solidFill>
                <a:latin typeface="Whitney SSm A"/>
              </a:rPr>
              <a:t>git commit  -m “deleted the x file”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303030"/>
              </a:solidFill>
              <a:latin typeface="Whitney SSm 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512" y="5434716"/>
            <a:ext cx="535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NB rename and move a file are basically the same for the computer</a:t>
            </a:r>
            <a:endParaRPr lang="en-GB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03" y="4126727"/>
            <a:ext cx="6256616" cy="26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Use Git with a Real Project</a:t>
            </a: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987" y="811405"/>
            <a:ext cx="6377769" cy="4985095"/>
          </a:xfrm>
        </p:spPr>
        <p:txBody>
          <a:bodyPr anchor="ctr">
            <a:normAutofit fontScale="70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The Explore California website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Initialise Git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View file edits</a:t>
            </a:r>
            <a:endParaRPr lang="en-GB" b="1" dirty="0" smtClean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Stage and commit shortcut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View a commit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Compare commit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Multiline commit messages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Make atomic commits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Challenge: Client edit</a:t>
            </a:r>
          </a:p>
        </p:txBody>
      </p:sp>
    </p:spTree>
    <p:extLst>
      <p:ext uri="{BB962C8B-B14F-4D97-AF65-F5344CB8AC3E}">
        <p14:creationId xmlns:p14="http://schemas.microsoft.com/office/powerpoint/2010/main" val="33134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The Explore California Website 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53" y="2741461"/>
            <a:ext cx="7322158" cy="38678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7808" y="2546686"/>
            <a:ext cx="386433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Go to </a:t>
            </a:r>
            <a:r>
              <a:rPr lang="en-GB" sz="2000" dirty="0"/>
              <a:t>Exercise files </a:t>
            </a:r>
            <a:endParaRPr lang="en-GB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Download the zip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Extract the Explore California folder to where you want to initialise the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Explore the folder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Go to index.html to see the demo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6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Initialize </a:t>
            </a:r>
            <a:r>
              <a:rPr lang="en-US" sz="5400" dirty="0" err="1" smtClean="0">
                <a:solidFill>
                  <a:srgbClr val="FFFFFF"/>
                </a:solidFill>
              </a:rPr>
              <a:t>Git</a:t>
            </a:r>
            <a:r>
              <a:rPr lang="en-US" sz="5400" dirty="0" smtClean="0">
                <a:solidFill>
                  <a:srgbClr val="FFFFFF"/>
                </a:solidFill>
              </a:rPr>
              <a:t> in the new folder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2944" y="2964837"/>
            <a:ext cx="2375069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dirty="0" smtClean="0"/>
              <a:t>git </a:t>
            </a:r>
            <a:r>
              <a:rPr lang="en-GB" sz="2000" dirty="0" err="1" smtClean="0"/>
              <a:t>init</a:t>
            </a:r>
            <a:endParaRPr lang="en-GB" sz="2000" dirty="0"/>
          </a:p>
        </p:txBody>
      </p:sp>
      <p:pic>
        <p:nvPicPr>
          <p:cNvPr id="7" name="Picture 4" descr="Risultato immagini per repository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8" y="3891020"/>
            <a:ext cx="2541323" cy="280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04733" y="2764838"/>
            <a:ext cx="7182752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Navigate to the newly created folder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Be sure to be inside the directory created and not in a sub directory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git </a:t>
            </a:r>
            <a:r>
              <a:rPr lang="en-GB" sz="2200" dirty="0" err="1" smtClean="0"/>
              <a:t>init</a:t>
            </a:r>
            <a:endParaRPr lang="en-GB" sz="2200" dirty="0" smtClean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Do a ls –la to see the folder and files </a:t>
            </a:r>
            <a:r>
              <a:rPr lang="en-GB" sz="2200" dirty="0" err="1" smtClean="0"/>
              <a:t>init</a:t>
            </a:r>
            <a:endParaRPr lang="en-GB" sz="2200" dirty="0" smtClean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git add 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git commit –m “initial commit”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git status</a:t>
            </a:r>
          </a:p>
          <a:p>
            <a:pPr>
              <a:lnSpc>
                <a:spcPct val="110000"/>
              </a:lnSpc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6269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View file edits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686" y="2321292"/>
            <a:ext cx="52796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Use your text editor to search and replace something from all files in your directory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b="1" dirty="0" smtClean="0"/>
              <a:t>Save all </a:t>
            </a:r>
            <a:r>
              <a:rPr lang="en-GB" sz="2000" dirty="0" smtClean="0"/>
              <a:t>to save changes in all files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Check the </a:t>
            </a:r>
            <a:r>
              <a:rPr lang="en-GB" sz="2000" b="1" dirty="0" smtClean="0"/>
              <a:t>.html </a:t>
            </a:r>
            <a:r>
              <a:rPr lang="en-GB" sz="2000" dirty="0" smtClean="0"/>
              <a:t>file for the changes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b="1" dirty="0" smtClean="0"/>
              <a:t>Git status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b="1" dirty="0" smtClean="0"/>
              <a:t>Git diff </a:t>
            </a:r>
            <a:r>
              <a:rPr lang="en-GB" sz="2000" dirty="0" smtClean="0"/>
              <a:t>(use space bar to go through the different changes and b and f to go back and forward)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b="1" dirty="0" smtClean="0"/>
              <a:t>Option: git diff --</a:t>
            </a:r>
            <a:r>
              <a:rPr lang="en-GB" sz="2000" b="1" dirty="0" err="1" smtClean="0"/>
              <a:t>color</a:t>
            </a:r>
            <a:r>
              <a:rPr lang="en-GB" sz="2000" b="1" dirty="0" smtClean="0"/>
              <a:t>-words </a:t>
            </a:r>
            <a:r>
              <a:rPr lang="en-GB" sz="2000" dirty="0" smtClean="0"/>
              <a:t>to see better the changes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Press </a:t>
            </a:r>
            <a:r>
              <a:rPr lang="en-GB" sz="2000" b="1" dirty="0" smtClean="0"/>
              <a:t>q </a:t>
            </a:r>
            <a:r>
              <a:rPr lang="en-GB" sz="2000" dirty="0" smtClean="0"/>
              <a:t>to get off the </a:t>
            </a:r>
            <a:r>
              <a:rPr lang="en-GB" sz="2000" b="1" dirty="0" smtClean="0"/>
              <a:t>git 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51" y="2477038"/>
            <a:ext cx="6534354" cy="388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8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Stage commit shortcuts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902" y="2505747"/>
            <a:ext cx="7654133" cy="37856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>
                <a:solidFill>
                  <a:srgbClr val="303030"/>
                </a:solidFill>
                <a:latin typeface="Whitney SSm A"/>
              </a:rPr>
              <a:t>You can 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compress git add and git commit into 1 action: </a:t>
            </a: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b="1" dirty="0">
                <a:solidFill>
                  <a:srgbClr val="303030"/>
                </a:solidFill>
                <a:latin typeface="Whitney SSm A"/>
              </a:rPr>
              <a:t>git </a:t>
            </a:r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commit  -am “ git commit message”</a:t>
            </a:r>
          </a:p>
          <a:p>
            <a:pPr algn="just"/>
            <a:endParaRPr lang="en-GB" dirty="0" smtClean="0">
              <a:solidFill>
                <a:srgbClr val="303030"/>
              </a:solidFill>
              <a:latin typeface="Whitney SSm 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303030"/>
                </a:solidFill>
                <a:latin typeface="Whitney SSm A"/>
              </a:rPr>
              <a:t>This only if you are sure you wan to commit all changes to track files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303030"/>
                </a:solidFill>
                <a:latin typeface="Whitney SSm A"/>
              </a:rPr>
              <a:t>It does not include untracked files </a:t>
            </a:r>
          </a:p>
          <a:p>
            <a:pPr algn="just"/>
            <a:endParaRPr lang="en-GB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b="1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b="1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b="1" dirty="0" smtClean="0">
              <a:solidFill>
                <a:srgbClr val="303030"/>
              </a:solidFill>
              <a:latin typeface="Whitney SSm A"/>
            </a:endParaRPr>
          </a:p>
          <a:p>
            <a:pPr algn="ctr"/>
            <a:r>
              <a:rPr lang="en-GB" b="1" dirty="0" smtClean="0">
                <a:solidFill>
                  <a:srgbClr val="303030"/>
                </a:solidFill>
                <a:latin typeface="Whitney SSm A"/>
              </a:rPr>
              <a:t>NB you shall use it only if you are sure you want to commit all changes and you do not have untracked files</a:t>
            </a:r>
            <a:endParaRPr lang="en-GB" b="1" dirty="0">
              <a:solidFill>
                <a:srgbClr val="303030"/>
              </a:solidFill>
              <a:latin typeface="Whitney SSm 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40294" y="3323410"/>
            <a:ext cx="1670858" cy="4308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repository</a:t>
            </a:r>
            <a:endParaRPr lang="en-GB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9970642" y="5663186"/>
            <a:ext cx="1670858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Working copy</a:t>
            </a:r>
            <a:endParaRPr lang="en-GB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9970642" y="4266998"/>
            <a:ext cx="1670858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Staging index</a:t>
            </a:r>
            <a:endParaRPr lang="en-GB" sz="2200" dirty="0"/>
          </a:p>
        </p:txBody>
      </p:sp>
      <p:sp>
        <p:nvSpPr>
          <p:cNvPr id="10" name="Curved Down Arrow 9"/>
          <p:cNvSpPr/>
          <p:nvPr/>
        </p:nvSpPr>
        <p:spPr>
          <a:xfrm rot="16200000">
            <a:off x="8157146" y="4243939"/>
            <a:ext cx="2761938" cy="80436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6474" y="4350342"/>
            <a:ext cx="149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git commit –am “edits support…”</a:t>
            </a:r>
            <a:endParaRPr lang="en-GB" dirty="0"/>
          </a:p>
        </p:txBody>
      </p:sp>
      <p:sp>
        <p:nvSpPr>
          <p:cNvPr id="16" name="Oval 15"/>
          <p:cNvSpPr/>
          <p:nvPr/>
        </p:nvSpPr>
        <p:spPr>
          <a:xfrm>
            <a:off x="11484517" y="4498858"/>
            <a:ext cx="313249" cy="3493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11509049" y="3374973"/>
            <a:ext cx="313249" cy="3493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11511353" y="3354941"/>
            <a:ext cx="34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11478097" y="4492483"/>
            <a:ext cx="34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20" name="Oval 19"/>
          <p:cNvSpPr/>
          <p:nvPr/>
        </p:nvSpPr>
        <p:spPr>
          <a:xfrm>
            <a:off x="11432723" y="5818427"/>
            <a:ext cx="313249" cy="3493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1440415" y="5798395"/>
            <a:ext cx="34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6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View a commit 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7137425" cy="255454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Review changes on a later time</a:t>
            </a: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Make some changes and commit them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303030"/>
                </a:solidFill>
                <a:latin typeface="Whitney SSm A"/>
              </a:rPr>
              <a:t>git show  &lt;</a:t>
            </a:r>
            <a:r>
              <a:rPr lang="en-GB" sz="2000" b="1" dirty="0" err="1" smtClean="0">
                <a:solidFill>
                  <a:srgbClr val="303030"/>
                </a:solidFill>
                <a:latin typeface="Whitney SSm A"/>
              </a:rPr>
              <a:t>sha</a:t>
            </a:r>
            <a:r>
              <a:rPr lang="en-GB" sz="2000" b="1" dirty="0" smtClean="0">
                <a:solidFill>
                  <a:srgbClr val="303030"/>
                </a:solidFill>
                <a:latin typeface="Whitney SSm A"/>
              </a:rPr>
              <a:t> code&gt; 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(either </a:t>
            </a:r>
            <a:r>
              <a:rPr lang="en-GB" sz="2000" dirty="0" err="1" smtClean="0">
                <a:solidFill>
                  <a:srgbClr val="303030"/>
                </a:solidFill>
                <a:latin typeface="Whitney SSm A"/>
              </a:rPr>
              <a:t>crt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c </a:t>
            </a:r>
            <a:r>
              <a:rPr lang="en-GB" sz="2000" dirty="0" err="1" smtClean="0">
                <a:solidFill>
                  <a:srgbClr val="303030"/>
                </a:solidFill>
                <a:latin typeface="Whitney SSm A"/>
              </a:rPr>
              <a:t>crt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v or start type and autocomplete) – it give a diff as result (the option </a:t>
            </a:r>
            <a:r>
              <a:rPr lang="en-GB" sz="2000" b="1" dirty="0" smtClean="0">
                <a:solidFill>
                  <a:srgbClr val="303030"/>
                </a:solidFill>
                <a:latin typeface="Whitney SSm A"/>
              </a:rPr>
              <a:t>--</a:t>
            </a:r>
            <a:r>
              <a:rPr lang="en-GB" sz="2000" b="1" dirty="0" err="1" smtClean="0">
                <a:solidFill>
                  <a:srgbClr val="303030"/>
                </a:solidFill>
                <a:latin typeface="Whitney SSm A"/>
              </a:rPr>
              <a:t>color</a:t>
            </a:r>
            <a:r>
              <a:rPr lang="en-GB" sz="2000" b="1" dirty="0" smtClean="0">
                <a:solidFill>
                  <a:srgbClr val="303030"/>
                </a:solidFill>
                <a:latin typeface="Whitney SSm A"/>
              </a:rPr>
              <a:t>-words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works in here too)</a:t>
            </a:r>
            <a:endParaRPr lang="en-GB" b="1" dirty="0" smtClean="0">
              <a:latin typeface="Whitney SSm 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5" y="3325201"/>
            <a:ext cx="4452548" cy="3335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22" y="4992768"/>
            <a:ext cx="52482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Compare commit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7322" y="2481220"/>
            <a:ext cx="6493355" cy="255454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What if I want to compare different commits </a:t>
            </a: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303030"/>
                </a:solidFill>
                <a:latin typeface="Whitney SSm A"/>
              </a:rPr>
              <a:t>git diff (--</a:t>
            </a:r>
            <a:r>
              <a:rPr lang="en-GB" sz="2000" b="1" dirty="0" err="1" smtClean="0">
                <a:solidFill>
                  <a:srgbClr val="303030"/>
                </a:solidFill>
                <a:latin typeface="Whitney SSm A"/>
              </a:rPr>
              <a:t>color</a:t>
            </a:r>
            <a:r>
              <a:rPr lang="en-GB" sz="2000" b="1" dirty="0" smtClean="0">
                <a:solidFill>
                  <a:srgbClr val="303030"/>
                </a:solidFill>
                <a:latin typeface="Whitney SSm A"/>
              </a:rPr>
              <a:t>-words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) &lt;</a:t>
            </a:r>
            <a:r>
              <a:rPr lang="en-GB" sz="2000" dirty="0" err="1" smtClean="0">
                <a:solidFill>
                  <a:srgbClr val="303030"/>
                </a:solidFill>
                <a:latin typeface="Whitney SSm A"/>
              </a:rPr>
              <a:t>sha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code eldest commit&gt;</a:t>
            </a:r>
            <a:r>
              <a:rPr lang="en-GB" sz="2000" b="1" dirty="0" smtClean="0">
                <a:solidFill>
                  <a:srgbClr val="303030"/>
                </a:solidFill>
                <a:latin typeface="Whitney SSm A"/>
              </a:rPr>
              <a:t>..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&lt;</a:t>
            </a:r>
            <a:r>
              <a:rPr lang="en-GB" sz="2000" dirty="0" err="1" smtClean="0">
                <a:solidFill>
                  <a:srgbClr val="303030"/>
                </a:solidFill>
                <a:latin typeface="Whitney SSm A"/>
              </a:rPr>
              <a:t>sha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code newest commit)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Option to use </a:t>
            </a:r>
            <a:r>
              <a:rPr lang="en-GB" sz="2000" b="1" dirty="0" smtClean="0">
                <a:solidFill>
                  <a:srgbClr val="303030"/>
                </a:solidFill>
                <a:latin typeface="Whitney SSm A"/>
              </a:rPr>
              <a:t>HEAD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as second comparison if I want to use where HEAD is (aka last commit) </a:t>
            </a:r>
            <a:endParaRPr lang="en-GB" dirty="0" smtClean="0">
              <a:latin typeface="Whitney SSm 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0598"/>
          <a:stretch/>
        </p:blipFill>
        <p:spPr>
          <a:xfrm>
            <a:off x="190831" y="5496193"/>
            <a:ext cx="11767748" cy="801240"/>
          </a:xfrm>
          <a:prstGeom prst="rect">
            <a:avLst/>
          </a:prstGeom>
        </p:spPr>
      </p:pic>
      <p:pic>
        <p:nvPicPr>
          <p:cNvPr id="9220" name="Picture 4" descr="Risultato immagini per git compare commit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12" y="2331630"/>
            <a:ext cx="3734067" cy="284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9918" y="223935"/>
            <a:ext cx="4637247" cy="68113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827D1F-2BEC-43DA-8D91-820E08523178}"/>
              </a:ext>
            </a:extLst>
          </p:cNvPr>
          <p:cNvSpPr txBox="1">
            <a:spLocks/>
          </p:cNvSpPr>
          <p:nvPr/>
        </p:nvSpPr>
        <p:spPr>
          <a:xfrm>
            <a:off x="798257" y="637523"/>
            <a:ext cx="3608896" cy="912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Before starting …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19AFFDB5-AA77-47D8-9A7B-5174E53EB5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763" b="-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03360D-BF02-4F4E-9AEC-683F5DC49A88}"/>
              </a:ext>
            </a:extLst>
          </p:cNvPr>
          <p:cNvSpPr txBox="1">
            <a:spLocks/>
          </p:cNvSpPr>
          <p:nvPr/>
        </p:nvSpPr>
        <p:spPr>
          <a:xfrm>
            <a:off x="842027" y="1866295"/>
            <a:ext cx="3607930" cy="367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b="1" dirty="0">
                <a:solidFill>
                  <a:srgbClr val="FFFFFF"/>
                </a:solidFill>
              </a:rPr>
              <a:t>Who am I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 obtained a </a:t>
            </a:r>
            <a:r>
              <a:rPr lang="en-US" sz="2400" dirty="0" err="1">
                <a:solidFill>
                  <a:srgbClr val="FFFFFF"/>
                </a:solidFill>
              </a:rPr>
              <a:t>Phd</a:t>
            </a:r>
            <a:r>
              <a:rPr lang="en-US" sz="2400" dirty="0">
                <a:solidFill>
                  <a:srgbClr val="FFFFFF"/>
                </a:solidFill>
              </a:rPr>
              <a:t> in Classic from </a:t>
            </a:r>
            <a:r>
              <a:rPr lang="en-US" sz="2400" dirty="0" err="1">
                <a:solidFill>
                  <a:srgbClr val="FFFFFF"/>
                </a:solidFill>
              </a:rPr>
              <a:t>UEd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Training Fellow with </a:t>
            </a:r>
            <a:r>
              <a:rPr lang="en-US" sz="2400" dirty="0" smtClean="0">
                <a:solidFill>
                  <a:srgbClr val="FFFFFF"/>
                </a:solidFill>
              </a:rPr>
              <a:t>DCS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Db Developer for the DBL project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6B0BA3-1A02-47E1-B887-AAEFAFA201BB}"/>
              </a:ext>
            </a:extLst>
          </p:cNvPr>
          <p:cNvPicPr/>
          <p:nvPr/>
        </p:nvPicPr>
        <p:blipFill rotWithShape="1">
          <a:blip r:embed="rId3"/>
          <a:srcRect r="2012" b="-5"/>
          <a:stretch/>
        </p:blipFill>
        <p:spPr>
          <a:xfrm>
            <a:off x="4968250" y="4210039"/>
            <a:ext cx="3363177" cy="2492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8EFAB6-6E3C-414E-8EDC-C9F0B9EDA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7" b="10152"/>
          <a:stretch/>
        </p:blipFill>
        <p:spPr>
          <a:xfrm>
            <a:off x="5093008" y="2304083"/>
            <a:ext cx="2249424" cy="2008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6A4012-8CA3-41E1-8FB5-95F32CD16A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80" b="-2"/>
          <a:stretch/>
        </p:blipFill>
        <p:spPr>
          <a:xfrm>
            <a:off x="7483934" y="0"/>
            <a:ext cx="4570677" cy="4122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B2A75A-EC9A-41FD-919D-EF4F9E52EB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20" y="3710175"/>
            <a:ext cx="2098550" cy="3147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8D67AA-585A-4D78-A3AB-F3F07E43FD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061" y="3698898"/>
            <a:ext cx="2098550" cy="31478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38B805-13A0-454F-8D5A-B2F432A27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9060" y="4741942"/>
            <a:ext cx="1787289" cy="17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5400" dirty="0" smtClean="0">
                <a:solidFill>
                  <a:schemeClr val="accent1"/>
                </a:solidFill>
                <a:cs typeface="Arial" panose="020B0604020202020204" pitchFamily="34" charset="0"/>
              </a:rPr>
              <a:t>Any Questions?</a:t>
            </a:r>
            <a:endParaRPr lang="it-IT" sz="54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21508" name="Picture 4" descr="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57" y="1433998"/>
            <a:ext cx="4876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712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182370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  <a:cs typeface="Arial" panose="020B0604020202020204" pitchFamily="34" charset="0"/>
              </a:rPr>
              <a:t>Next Class</a:t>
            </a:r>
            <a:endParaRPr lang="it-IT" sz="48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1205345"/>
            <a:ext cx="6377769" cy="4447309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git on a real </a:t>
            </a: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endParaRPr lang="en-GB" sz="2400" dirty="0">
              <a:solidFill>
                <a:srgbClr val="041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Undo Changes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 Files</a:t>
            </a:r>
          </a:p>
        </p:txBody>
      </p:sp>
    </p:spTree>
    <p:extLst>
      <p:ext uri="{BB962C8B-B14F-4D97-AF65-F5344CB8AC3E}">
        <p14:creationId xmlns:p14="http://schemas.microsoft.com/office/powerpoint/2010/main" val="32139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</a:t>
            </a:r>
            <a:r>
              <a:rPr lang="it-IT" sz="4800" dirty="0" smtClean="0">
                <a:solidFill>
                  <a:schemeClr val="accent1"/>
                </a:solidFill>
              </a:rPr>
              <a:t>program</a:t>
            </a:r>
            <a:br>
              <a:rPr lang="it-IT" sz="4800" dirty="0" smtClean="0">
                <a:solidFill>
                  <a:schemeClr val="accent1"/>
                </a:solidFill>
              </a:rPr>
            </a:br>
            <a:r>
              <a:rPr lang="it-IT" sz="3600" dirty="0" smtClean="0">
                <a:solidFill>
                  <a:schemeClr val="accent1"/>
                </a:solidFill>
              </a:rPr>
              <a:t>13/03/2020</a:t>
            </a:r>
            <a:endParaRPr lang="it-IT" sz="36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git on a real project </a:t>
            </a:r>
            <a:r>
              <a:rPr lang="en-GB" dirty="0" smtClean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(continue)</a:t>
            </a:r>
            <a:endParaRPr lang="en-GB" dirty="0">
              <a:solidFill>
                <a:srgbClr val="041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Undo Changes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 Files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165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Use Git with a Real project (continue</a:t>
            </a: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847898"/>
            <a:ext cx="6377769" cy="5162204"/>
          </a:xfrm>
        </p:spPr>
        <p:txBody>
          <a:bodyPr anchor="ctr"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/>
              </a:rPr>
              <a:t>The Explore California website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/>
              </a:rPr>
              <a:t>Initialise Git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/>
              </a:rPr>
              <a:t>View file edits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  <a:latin typeface="Source Sans Pro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/>
              </a:rPr>
              <a:t>Stage and commit shortcut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/>
              </a:rPr>
              <a:t>View a commit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"/>
              </a:rPr>
              <a:t>Compare commit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Multiline commit messages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Make atomic commits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Challenge: Client edit</a:t>
            </a:r>
          </a:p>
        </p:txBody>
      </p:sp>
    </p:spTree>
    <p:extLst>
      <p:ext uri="{BB962C8B-B14F-4D97-AF65-F5344CB8AC3E}">
        <p14:creationId xmlns:p14="http://schemas.microsoft.com/office/powerpoint/2010/main" val="307788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Multiline commit messages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156" y="2392669"/>
            <a:ext cx="6642276" cy="83099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400" dirty="0" smtClean="0">
                <a:solidFill>
                  <a:srgbClr val="303030"/>
                </a:solidFill>
              </a:rPr>
              <a:t>It is a good practice to have multiline commit message if you need to store many info within </a:t>
            </a:r>
          </a:p>
        </p:txBody>
      </p:sp>
      <p:pic>
        <p:nvPicPr>
          <p:cNvPr id="1030" name="Picture 6" descr="Risultato immagini per commit message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374" y="2477038"/>
            <a:ext cx="3379205" cy="424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5760" y="3773978"/>
            <a:ext cx="5419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FF0000"/>
                </a:solidFill>
              </a:rPr>
              <a:t>git commit –a </a:t>
            </a:r>
            <a:r>
              <a:rPr lang="en-GB" sz="2000" dirty="0" smtClean="0"/>
              <a:t>(and  save text on the text editor)</a:t>
            </a:r>
            <a:endParaRPr lang="en-GB" sz="2000" b="1" dirty="0" smtClean="0">
              <a:solidFill>
                <a:srgbClr val="FF0000"/>
              </a:solidFill>
            </a:endParaRPr>
          </a:p>
          <a:p>
            <a:endParaRPr lang="en-GB" sz="2000" b="1" dirty="0" smtClean="0">
              <a:solidFill>
                <a:srgbClr val="FF0000"/>
              </a:solidFill>
            </a:endParaRPr>
          </a:p>
          <a:p>
            <a:r>
              <a:rPr lang="en-GB" sz="2000" b="1" dirty="0" smtClean="0">
                <a:solidFill>
                  <a:srgbClr val="FF0000"/>
                </a:solidFill>
              </a:rPr>
              <a:t>git add + git commit </a:t>
            </a:r>
            <a:r>
              <a:rPr lang="en-GB" sz="2000" dirty="0"/>
              <a:t>(and  save text on the text editor</a:t>
            </a:r>
            <a:r>
              <a:rPr lang="en-GB" sz="2000" dirty="0" smtClean="0"/>
              <a:t>)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Make atomic commits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37" y="2617113"/>
            <a:ext cx="6243265" cy="34470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Small commits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Only affect a single aspect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Easier to understand, to work with, and to find bugs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Improve collaboration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B050"/>
              </a:solidFill>
              <a:latin typeface="Whitney SSm A"/>
            </a:endParaRPr>
          </a:p>
        </p:txBody>
      </p:sp>
      <p:pic>
        <p:nvPicPr>
          <p:cNvPr id="2050" name="Picture 2" descr="Risultato immagini per atomic commits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02" y="3107435"/>
            <a:ext cx="57150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23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Challenge: Client edits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Risultato immagini per challen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5" b="14859"/>
          <a:stretch/>
        </p:blipFill>
        <p:spPr bwMode="auto">
          <a:xfrm>
            <a:off x="7448204" y="2578802"/>
            <a:ext cx="4392291" cy="365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156" y="2578802"/>
            <a:ext cx="719882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Make changes and track them: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 smtClean="0"/>
              <a:t>Change price of Big Sur Retreat from $620 to $750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 smtClean="0"/>
              <a:t>Change price of California Calm from $250 to $270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 smtClean="0"/>
              <a:t>Change title of Explorers page to “Make new friends”</a:t>
            </a:r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525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Undo Changes</a:t>
            </a: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847898"/>
            <a:ext cx="6377769" cy="5162204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Undo working directory changes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 smtClean="0">
                <a:latin typeface="Source Sans Pro"/>
              </a:rPr>
              <a:t>Unstage</a:t>
            </a:r>
            <a:r>
              <a:rPr lang="en-GB" dirty="0" smtClean="0">
                <a:latin typeface="Source Sans Pro"/>
              </a:rPr>
              <a:t>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Amend commits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Retrieve old versions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Revert a commit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Remove untracked files</a:t>
            </a:r>
            <a:endParaRPr lang="en-GB" dirty="0"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071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Undo working directory changes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188199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You made a mistake and you want to revert to the previous version of a file</a:t>
            </a:r>
          </a:p>
          <a:p>
            <a:pPr algn="just">
              <a:lnSpc>
                <a:spcPct val="150000"/>
              </a:lnSpc>
            </a:pPr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>
              <a:lnSpc>
                <a:spcPct val="150000"/>
              </a:lnSpc>
            </a:pPr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git diff 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(to see the differences)</a:t>
            </a:r>
          </a:p>
          <a:p>
            <a:pPr algn="just">
              <a:lnSpc>
                <a:spcPct val="150000"/>
              </a:lnSpc>
            </a:pPr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git checkout  -- &lt;name of the file&gt;</a:t>
            </a:r>
            <a:endParaRPr lang="en-GB" b="1" dirty="0" smtClean="0">
              <a:solidFill>
                <a:srgbClr val="FF0000"/>
              </a:solidFill>
              <a:latin typeface="Whitney SSm A"/>
            </a:endParaRPr>
          </a:p>
        </p:txBody>
      </p:sp>
      <p:pic>
        <p:nvPicPr>
          <p:cNvPr id="4098" name="Picture 2" descr="Risultato immagini per rev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06" y="3117272"/>
            <a:ext cx="3161867" cy="31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4698206"/>
            <a:ext cx="57626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 smtClean="0">
                <a:solidFill>
                  <a:srgbClr val="FFFFFF"/>
                </a:solidFill>
              </a:rPr>
              <a:t>Unstage</a:t>
            </a:r>
            <a:r>
              <a:rPr lang="en-US" sz="5400" dirty="0" smtClean="0">
                <a:solidFill>
                  <a:srgbClr val="FFFFFF"/>
                </a:solidFill>
              </a:rPr>
              <a:t> files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288" y="2251353"/>
            <a:ext cx="9729747" cy="19389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You made a mistake and you want to revert to the previous version of a file</a:t>
            </a:r>
          </a:p>
          <a:p>
            <a:pPr algn="just">
              <a:lnSpc>
                <a:spcPct val="150000"/>
              </a:lnSpc>
            </a:pPr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>
              <a:lnSpc>
                <a:spcPct val="150000"/>
              </a:lnSpc>
            </a:pPr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git status 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(to see the differences)</a:t>
            </a:r>
          </a:p>
          <a:p>
            <a:pPr algn="just">
              <a:lnSpc>
                <a:spcPct val="150000"/>
              </a:lnSpc>
            </a:pPr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git reset HEAD &lt;name file&gt;</a:t>
            </a:r>
            <a:endParaRPr lang="en-GB" b="1" dirty="0" smtClean="0">
              <a:solidFill>
                <a:srgbClr val="FF0000"/>
              </a:solidFill>
              <a:latin typeface="Whitney SSm A"/>
            </a:endParaRPr>
          </a:p>
        </p:txBody>
      </p:sp>
      <p:pic>
        <p:nvPicPr>
          <p:cNvPr id="6" name="Picture 2" descr="Risultato immagini per rev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06" y="3117272"/>
            <a:ext cx="3161867" cy="31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56" y="4426094"/>
            <a:ext cx="67246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8912" y="199469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Git and Version Control</a:t>
            </a:r>
            <a:br>
              <a:rPr lang="it-IT" sz="4800" dirty="0" smtClean="0">
                <a:solidFill>
                  <a:schemeClr val="accent1"/>
                </a:solidFill>
              </a:rPr>
            </a:br>
            <a:r>
              <a:rPr lang="it-IT" sz="3600" dirty="0" smtClean="0">
                <a:solidFill>
                  <a:schemeClr val="accent1"/>
                </a:solidFill>
              </a:rPr>
              <a:t>Structure </a:t>
            </a:r>
            <a:r>
              <a:rPr lang="it-IT" sz="3600" dirty="0">
                <a:solidFill>
                  <a:schemeClr val="accent1"/>
                </a:solidFill>
              </a:rPr>
              <a:t>of the course 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21" y="693289"/>
            <a:ext cx="6802212" cy="58941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First part: </a:t>
            </a:r>
            <a:r>
              <a:rPr lang="it-IT" sz="2400" dirty="0" smtClean="0"/>
              <a:t>Today and next 2 Friday </a:t>
            </a:r>
            <a:endParaRPr lang="it-IT" sz="2400" dirty="0"/>
          </a:p>
          <a:p>
            <a:pPr marL="0" indent="0">
              <a:buNone/>
            </a:pPr>
            <a:r>
              <a:rPr lang="en-US" sz="2400" dirty="0" smtClean="0"/>
              <a:t>Introduction to </a:t>
            </a:r>
            <a:r>
              <a:rPr lang="en-US" sz="2400" b="1" dirty="0" err="1" smtClean="0"/>
              <a:t>Git</a:t>
            </a:r>
            <a:r>
              <a:rPr lang="en-US" sz="2400" b="1" dirty="0" smtClean="0"/>
              <a:t> and version control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 smtClean="0"/>
          </a:p>
          <a:p>
            <a:pPr lvl="1"/>
            <a:r>
              <a:rPr lang="it-IT" sz="2000" dirty="0" smtClean="0"/>
              <a:t>Structure </a:t>
            </a:r>
            <a:r>
              <a:rPr lang="it-IT" sz="2000" dirty="0"/>
              <a:t>of the module: </a:t>
            </a:r>
            <a:r>
              <a:rPr lang="it-IT" sz="2000" dirty="0" smtClean="0"/>
              <a:t>Videos and </a:t>
            </a:r>
            <a:r>
              <a:rPr lang="it-IT" sz="2000" dirty="0"/>
              <a:t>hands on exercises</a:t>
            </a:r>
          </a:p>
          <a:p>
            <a:pPr lvl="1"/>
            <a:r>
              <a:rPr lang="it-IT" sz="2000" dirty="0" smtClean="0"/>
              <a:t>Question time and feed-back </a:t>
            </a:r>
            <a:r>
              <a:rPr lang="it-IT" sz="2000" dirty="0"/>
              <a:t>(last </a:t>
            </a:r>
            <a:r>
              <a:rPr lang="it-IT" sz="2000" dirty="0" smtClean="0"/>
              <a:t>10 </a:t>
            </a:r>
            <a:r>
              <a:rPr lang="it-IT" sz="2000" dirty="0"/>
              <a:t>mins</a:t>
            </a:r>
            <a:r>
              <a:rPr lang="it-IT" sz="2000" dirty="0" smtClean="0"/>
              <a:t>)</a:t>
            </a:r>
          </a:p>
          <a:p>
            <a:pPr lvl="1"/>
            <a:r>
              <a:rPr lang="en-GB" sz="2000" dirty="0">
                <a:hlinkClick r:id="rId2"/>
              </a:rPr>
              <a:t>https://www.linkedin.com/learning/git-essential-training-the-basics/use-git-version-control-software-to-manage-project-code?u=50251009</a:t>
            </a:r>
            <a:endParaRPr lang="it-IT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it-IT" sz="2400" dirty="0"/>
              <a:t>Second part: </a:t>
            </a:r>
            <a:r>
              <a:rPr lang="en-US" sz="2400" dirty="0" smtClean="0"/>
              <a:t>Fridays (20, 27 of March)</a:t>
            </a:r>
          </a:p>
          <a:p>
            <a:pPr marL="0" indent="0">
              <a:buNone/>
            </a:pPr>
            <a:r>
              <a:rPr lang="en-US" sz="2400" dirty="0" smtClean="0"/>
              <a:t>Working with </a:t>
            </a:r>
            <a:r>
              <a:rPr lang="en-US" sz="2400" b="1" dirty="0" err="1" smtClean="0"/>
              <a:t>Github</a:t>
            </a:r>
            <a:r>
              <a:rPr lang="en-US" sz="2400" b="1" dirty="0" smtClean="0"/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/>
              <a:t>GitLab</a:t>
            </a:r>
            <a:endParaRPr lang="en-US" sz="2400" b="1" dirty="0" smtClean="0"/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it-IT" sz="2000" dirty="0" smtClean="0"/>
              <a:t>Structure of the module: Videos and hands on exercises</a:t>
            </a:r>
          </a:p>
          <a:p>
            <a:pPr lvl="1"/>
            <a:r>
              <a:rPr lang="it-IT" sz="2000" dirty="0" smtClean="0"/>
              <a:t>Question time and feed-back (last 10 mins)</a:t>
            </a:r>
          </a:p>
          <a:p>
            <a:pPr lvl="1"/>
            <a:endParaRPr lang="it-IT" sz="2000" dirty="0" smtClean="0"/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93553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Amend commits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You can edit your last commit but not the previous ones</a:t>
            </a: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dirty="0" smtClean="0">
                <a:latin typeface="Whitney SSm A"/>
              </a:rPr>
              <a:t>Make the changes you forgot</a:t>
            </a:r>
          </a:p>
          <a:p>
            <a:pPr algn="just"/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Git add . </a:t>
            </a:r>
          </a:p>
          <a:p>
            <a:pPr algn="just"/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Git commit --amend –m “reorder items” </a:t>
            </a:r>
            <a:endParaRPr lang="en-GB" b="1" dirty="0" smtClean="0">
              <a:solidFill>
                <a:srgbClr val="FF0000"/>
              </a:solidFill>
              <a:latin typeface="Whitney SSm A"/>
            </a:endParaRPr>
          </a:p>
        </p:txBody>
      </p:sp>
      <p:pic>
        <p:nvPicPr>
          <p:cNvPr id="5" name="Picture 2" descr="Risultato immagini per rev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06" y="3117272"/>
            <a:ext cx="3161867" cy="31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8" y="4090554"/>
            <a:ext cx="51530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7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Retrieve Old Versions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156" y="2251353"/>
            <a:ext cx="9729747" cy="430887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>
                <a:solidFill>
                  <a:srgbClr val="303030"/>
                </a:solidFill>
                <a:latin typeface="Whitney SSm A"/>
              </a:rPr>
              <a:t>You can 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retrieve back to changes present in certain commits</a:t>
            </a:r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dirty="0">
                <a:solidFill>
                  <a:srgbClr val="303030"/>
                </a:solidFill>
                <a:latin typeface="Whitney SSm A"/>
              </a:rPr>
              <a:t> </a:t>
            </a:r>
          </a:p>
          <a:p>
            <a:pPr algn="just"/>
            <a:r>
              <a:rPr lang="en-GB" b="1" dirty="0">
                <a:solidFill>
                  <a:srgbClr val="FF0000"/>
                </a:solidFill>
                <a:latin typeface="Whitney SSm A"/>
              </a:rPr>
              <a:t>git </a:t>
            </a:r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log</a:t>
            </a:r>
          </a:p>
          <a:p>
            <a:pPr algn="just"/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git show &lt;</a:t>
            </a:r>
            <a:r>
              <a:rPr lang="en-GB" b="1" dirty="0" err="1" smtClean="0">
                <a:solidFill>
                  <a:srgbClr val="FF0000"/>
                </a:solidFill>
                <a:latin typeface="Whitney SSm A"/>
              </a:rPr>
              <a:t>sha</a:t>
            </a:r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&gt;</a:t>
            </a:r>
          </a:p>
          <a:p>
            <a:pPr algn="just"/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git checkout &lt;previous </a:t>
            </a:r>
            <a:r>
              <a:rPr lang="en-GB" b="1" dirty="0" err="1" smtClean="0">
                <a:solidFill>
                  <a:srgbClr val="FF0000"/>
                </a:solidFill>
                <a:latin typeface="Whitney SSm A"/>
              </a:rPr>
              <a:t>sha</a:t>
            </a:r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&gt; -- &lt;the file you want&gt;</a:t>
            </a:r>
          </a:p>
          <a:p>
            <a:pPr algn="just"/>
            <a:r>
              <a:rPr lang="en-GB" b="1" dirty="0">
                <a:solidFill>
                  <a:srgbClr val="FF0000"/>
                </a:solidFill>
                <a:latin typeface="Whitney SSm A"/>
              </a:rPr>
              <a:t>g</a:t>
            </a:r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it status </a:t>
            </a:r>
            <a:r>
              <a:rPr lang="en-GB" dirty="0" smtClean="0">
                <a:latin typeface="Whitney SSm A"/>
              </a:rPr>
              <a:t>(now in staging directory)</a:t>
            </a:r>
          </a:p>
          <a:p>
            <a:pPr algn="just"/>
            <a:r>
              <a:rPr lang="en-GB" b="1" dirty="0">
                <a:solidFill>
                  <a:srgbClr val="FF0000"/>
                </a:solidFill>
                <a:latin typeface="Whitney SSm A"/>
              </a:rPr>
              <a:t>g</a:t>
            </a:r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it diff --staged </a:t>
            </a:r>
          </a:p>
          <a:p>
            <a:pPr algn="just"/>
            <a:r>
              <a:rPr lang="en-GB" dirty="0" smtClean="0">
                <a:latin typeface="Whitney SSm A"/>
              </a:rPr>
              <a:t>Make the changes you want</a:t>
            </a:r>
          </a:p>
          <a:p>
            <a:pPr algn="just"/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git status</a:t>
            </a:r>
          </a:p>
          <a:p>
            <a:pPr algn="just"/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git add</a:t>
            </a:r>
          </a:p>
          <a:p>
            <a:pPr algn="just"/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git commit</a:t>
            </a:r>
          </a:p>
          <a:p>
            <a:pPr algn="just"/>
            <a:endParaRPr lang="en-GB" b="1" dirty="0">
              <a:solidFill>
                <a:srgbClr val="FF0000"/>
              </a:solidFill>
              <a:latin typeface="Whitney SSm A"/>
            </a:endParaRPr>
          </a:p>
          <a:p>
            <a:pPr algn="just"/>
            <a:endParaRPr lang="en-GB" b="1" dirty="0" smtClean="0">
              <a:solidFill>
                <a:srgbClr val="FF0000"/>
              </a:solidFill>
              <a:latin typeface="Whitney SSm A"/>
            </a:endParaRPr>
          </a:p>
          <a:p>
            <a:pPr algn="just"/>
            <a:endParaRPr lang="en-GB" b="1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b="1" dirty="0">
              <a:solidFill>
                <a:srgbClr val="303030"/>
              </a:solidFill>
              <a:latin typeface="Whitney SSm A"/>
            </a:endParaRPr>
          </a:p>
        </p:txBody>
      </p:sp>
      <p:pic>
        <p:nvPicPr>
          <p:cNvPr id="5" name="Picture 2" descr="Risultato immagini per rev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06" y="3117272"/>
            <a:ext cx="3161867" cy="31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6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Revert a Commit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258532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400" dirty="0">
                <a:solidFill>
                  <a:srgbClr val="303030"/>
                </a:solidFill>
              </a:rPr>
              <a:t>You </a:t>
            </a:r>
            <a:r>
              <a:rPr lang="en-GB" sz="2400" dirty="0" smtClean="0">
                <a:solidFill>
                  <a:srgbClr val="303030"/>
                </a:solidFill>
              </a:rPr>
              <a:t>can revert to any point in the repo by doing</a:t>
            </a:r>
            <a:endParaRPr lang="en-GB" sz="2400" dirty="0">
              <a:solidFill>
                <a:srgbClr val="303030"/>
              </a:solidFill>
            </a:endParaRPr>
          </a:p>
          <a:p>
            <a:pPr algn="just"/>
            <a:r>
              <a:rPr lang="en-GB" sz="2400" dirty="0">
                <a:solidFill>
                  <a:srgbClr val="303030"/>
                </a:solidFill>
              </a:rPr>
              <a:t> </a:t>
            </a:r>
          </a:p>
          <a:p>
            <a:pPr algn="just"/>
            <a:r>
              <a:rPr lang="en-GB" sz="2000" b="1" dirty="0">
                <a:solidFill>
                  <a:srgbClr val="FF0000"/>
                </a:solidFill>
              </a:rPr>
              <a:t>git </a:t>
            </a:r>
            <a:r>
              <a:rPr lang="en-GB" sz="2000" b="1" dirty="0" smtClean="0">
                <a:solidFill>
                  <a:srgbClr val="FF0000"/>
                </a:solidFill>
              </a:rPr>
              <a:t>log </a:t>
            </a:r>
            <a:r>
              <a:rPr lang="en-GB" sz="2000" dirty="0" smtClean="0">
                <a:solidFill>
                  <a:srgbClr val="303030"/>
                </a:solidFill>
              </a:rPr>
              <a:t>(identify the </a:t>
            </a:r>
            <a:r>
              <a:rPr lang="en-GB" sz="2000" dirty="0" err="1" smtClean="0">
                <a:solidFill>
                  <a:srgbClr val="303030"/>
                </a:solidFill>
              </a:rPr>
              <a:t>sha</a:t>
            </a:r>
            <a:r>
              <a:rPr lang="en-GB" sz="2000" dirty="0" smtClean="0">
                <a:solidFill>
                  <a:srgbClr val="303030"/>
                </a:solidFill>
              </a:rPr>
              <a:t> you want to revert to)</a:t>
            </a:r>
          </a:p>
          <a:p>
            <a:pPr algn="just"/>
            <a:endParaRPr lang="en-GB" sz="2000" dirty="0">
              <a:solidFill>
                <a:srgbClr val="303030"/>
              </a:solidFill>
            </a:endParaRPr>
          </a:p>
          <a:p>
            <a:r>
              <a:rPr lang="en-GB" sz="2000" b="1" dirty="0" smtClean="0">
                <a:solidFill>
                  <a:srgbClr val="FF0000"/>
                </a:solidFill>
              </a:rPr>
              <a:t>git </a:t>
            </a:r>
            <a:r>
              <a:rPr lang="en-GB" sz="2000" b="1" dirty="0">
                <a:solidFill>
                  <a:srgbClr val="FF0000"/>
                </a:solidFill>
              </a:rPr>
              <a:t>revert </a:t>
            </a:r>
            <a:r>
              <a:rPr lang="en-GB" sz="2000" dirty="0"/>
              <a:t>&lt;name of the </a:t>
            </a:r>
            <a:r>
              <a:rPr lang="en-GB" sz="2000" dirty="0" err="1"/>
              <a:t>sha</a:t>
            </a:r>
            <a:r>
              <a:rPr lang="en-GB" sz="2000" dirty="0"/>
              <a:t>&gt;</a:t>
            </a:r>
          </a:p>
          <a:p>
            <a:r>
              <a:rPr lang="en-GB" dirty="0"/>
              <a:t/>
            </a:r>
            <a:br>
              <a:rPr lang="en-GB" dirty="0"/>
            </a:br>
            <a:endParaRPr lang="en-GB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dirty="0">
              <a:solidFill>
                <a:srgbClr val="303030"/>
              </a:solidFill>
              <a:latin typeface="Whitney SSm A"/>
            </a:endParaRPr>
          </a:p>
        </p:txBody>
      </p:sp>
      <p:pic>
        <p:nvPicPr>
          <p:cNvPr id="5" name="Picture 2" descr="Risultato immagini per rev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06" y="3117272"/>
            <a:ext cx="3161867" cy="31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3" y="4273781"/>
            <a:ext cx="65436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Remove untracked files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286232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When you have untracked files that I do not want:</a:t>
            </a: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git clean –n 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(what it would do)</a:t>
            </a:r>
          </a:p>
          <a:p>
            <a:pPr algn="just"/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git clean –f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(remove them) </a:t>
            </a: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NB they shall not be in the stage level otherwise it would not work </a:t>
            </a: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dirty="0">
                <a:solidFill>
                  <a:srgbClr val="303030"/>
                </a:solidFill>
                <a:latin typeface="Whitney SSm A"/>
              </a:rPr>
              <a:t> </a:t>
            </a:r>
          </a:p>
        </p:txBody>
      </p:sp>
      <p:pic>
        <p:nvPicPr>
          <p:cNvPr id="5" name="Picture 2" descr="Risultato immagini per rev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06" y="3117272"/>
            <a:ext cx="3161867" cy="31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Ignore files</a:t>
            </a: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847898"/>
            <a:ext cx="6377769" cy="5162204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Use .</a:t>
            </a:r>
            <a:r>
              <a:rPr lang="en-GB" dirty="0" err="1" smtClean="0">
                <a:latin typeface="Source Sans Pro"/>
              </a:rPr>
              <a:t>gitignore</a:t>
            </a:r>
            <a:r>
              <a:rPr lang="en-GB" dirty="0" smtClean="0">
                <a:latin typeface="Source Sans Pro"/>
              </a:rPr>
              <a:t>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Ideas on what to ignore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Globally ignore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Ignore tracked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Source Sans Pro"/>
              </a:rPr>
              <a:t>Track empty directories</a:t>
            </a:r>
            <a:endParaRPr lang="en-GB" dirty="0"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441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Use .</a:t>
            </a:r>
            <a:r>
              <a:rPr lang="en-US" sz="5400" dirty="0" err="1" smtClean="0">
                <a:solidFill>
                  <a:srgbClr val="FFFFFF"/>
                </a:solidFill>
              </a:rPr>
              <a:t>gitignore</a:t>
            </a:r>
            <a:r>
              <a:rPr lang="en-US" sz="5400" dirty="0" smtClean="0">
                <a:solidFill>
                  <a:srgbClr val="FFFFFF"/>
                </a:solidFill>
              </a:rPr>
              <a:t> files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7531737" cy="397031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400" dirty="0" smtClean="0">
                <a:latin typeface="Whitney SSm A"/>
              </a:rPr>
              <a:t>What if we do not want to track changes of some files like .log files</a:t>
            </a:r>
          </a:p>
          <a:p>
            <a:pPr algn="just"/>
            <a:endParaRPr lang="en-GB" sz="2400" dirty="0">
              <a:latin typeface="Whitney SSm 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Whitney SSm A"/>
              </a:rPr>
              <a:t>Files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Whitney SSm A"/>
              </a:rPr>
              <a:t>Pattern marching (regex) </a:t>
            </a:r>
            <a:r>
              <a:rPr lang="en-GB" sz="2400" dirty="0" err="1" smtClean="0">
                <a:latin typeface="Whitney SSm A"/>
              </a:rPr>
              <a:t>eg</a:t>
            </a:r>
            <a:r>
              <a:rPr lang="en-GB" sz="2400" dirty="0" smtClean="0">
                <a:latin typeface="Whitney SSm A"/>
              </a:rPr>
              <a:t> logs/*.txt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Whitney SSm A"/>
              </a:rPr>
              <a:t>Negative expression (!)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Whitney SSm A"/>
              </a:rPr>
              <a:t>All files in directory (trailing slash)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Whitney SSm A"/>
              </a:rPr>
              <a:t>You can add comments (#)</a:t>
            </a:r>
          </a:p>
        </p:txBody>
      </p:sp>
      <p:pic>
        <p:nvPicPr>
          <p:cNvPr id="1032" name="Picture 8" descr="Risultato immagini per git ignore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50" y="2251353"/>
            <a:ext cx="4089729" cy="447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2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Ideas on what to ignore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393954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What shall I ignore</a:t>
            </a: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Compiled source code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Packages and compressed files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Logs and databases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Operating system generated files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User –uploaded assets ( images, pdf etc..)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>
              <a:lnSpc>
                <a:spcPct val="150000"/>
              </a:lnSpc>
            </a:pP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Git ignore template at 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  <a:hlinkClick r:id="rId3"/>
              </a:rPr>
              <a:t>https://github.com/github/gitignore</a:t>
            </a:r>
            <a:endParaRPr lang="en-GB" sz="2000" dirty="0" smtClean="0">
              <a:solidFill>
                <a:srgbClr val="303030"/>
              </a:solidFill>
              <a:latin typeface="Whitney SSm A"/>
            </a:endParaRPr>
          </a:p>
        </p:txBody>
      </p:sp>
      <p:pic>
        <p:nvPicPr>
          <p:cNvPr id="2050" name="Picture 2" descr="Risultato immagini per ignore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41" y="2341513"/>
            <a:ext cx="4749738" cy="433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26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Globally ignore files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15081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400" dirty="0" smtClean="0">
                <a:solidFill>
                  <a:srgbClr val="303030"/>
                </a:solidFill>
                <a:latin typeface="Whitney SSm A"/>
              </a:rPr>
              <a:t>Ignore files in all repo = ignore file globally</a:t>
            </a:r>
          </a:p>
          <a:p>
            <a:pPr algn="just"/>
            <a:endParaRPr lang="en-GB" sz="2400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4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git </a:t>
            </a:r>
            <a:r>
              <a:rPr lang="en-GB" sz="2000" dirty="0" err="1" smtClean="0">
                <a:solidFill>
                  <a:srgbClr val="303030"/>
                </a:solidFill>
                <a:latin typeface="Whitney SSm A"/>
              </a:rPr>
              <a:t>config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--global </a:t>
            </a:r>
            <a:r>
              <a:rPr lang="en-GB" sz="2000" dirty="0" err="1" smtClean="0">
                <a:solidFill>
                  <a:srgbClr val="303030"/>
                </a:solidFill>
                <a:latin typeface="Whitney SSm A"/>
              </a:rPr>
              <a:t>core.excludefiles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~/.</a:t>
            </a:r>
            <a:r>
              <a:rPr lang="en-GB" sz="2000" dirty="0" err="1" smtClean="0">
                <a:solidFill>
                  <a:srgbClr val="303030"/>
                </a:solidFill>
                <a:latin typeface="Whitney SSm A"/>
              </a:rPr>
              <a:t>gitignore_global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</a:t>
            </a:r>
          </a:p>
        </p:txBody>
      </p:sp>
      <p:pic>
        <p:nvPicPr>
          <p:cNvPr id="3074" name="Picture 2" descr="Risultato immagini per git global ignore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72" y="2477038"/>
            <a:ext cx="4300007" cy="418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3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Ignore tracked files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147732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dirty="0" smtClean="0">
                <a:latin typeface="Whitney SSm A"/>
              </a:rPr>
              <a:t>What if files are already been tracked but I do not want to keep commit them</a:t>
            </a:r>
          </a:p>
          <a:p>
            <a:pPr algn="just"/>
            <a:endParaRPr lang="en-GB" dirty="0">
              <a:latin typeface="Whitney SSm A"/>
            </a:endParaRPr>
          </a:p>
          <a:p>
            <a:pPr algn="just"/>
            <a:endParaRPr lang="en-GB" dirty="0" smtClean="0">
              <a:latin typeface="Whitney SSm A"/>
            </a:endParaRPr>
          </a:p>
          <a:p>
            <a:pPr algn="just"/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git </a:t>
            </a:r>
            <a:r>
              <a:rPr lang="en-GB" b="1" dirty="0" err="1" smtClean="0">
                <a:solidFill>
                  <a:srgbClr val="FF0000"/>
                </a:solidFill>
                <a:latin typeface="Whitney SSm A"/>
              </a:rPr>
              <a:t>rm</a:t>
            </a:r>
            <a:r>
              <a:rPr lang="en-GB" b="1" dirty="0" smtClean="0">
                <a:solidFill>
                  <a:srgbClr val="FF0000"/>
                </a:solidFill>
                <a:latin typeface="Whitney SSm A"/>
              </a:rPr>
              <a:t> --cached db_config.txt</a:t>
            </a:r>
          </a:p>
          <a:p>
            <a:pPr algn="just"/>
            <a:endParaRPr lang="en-GB" dirty="0" smtClean="0">
              <a:solidFill>
                <a:srgbClr val="00B050"/>
              </a:solidFill>
              <a:latin typeface="Whitney SSm A"/>
            </a:endParaRPr>
          </a:p>
        </p:txBody>
      </p:sp>
      <p:pic>
        <p:nvPicPr>
          <p:cNvPr id="4098" name="Picture 2" descr="Risultato immagini per git ignore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821" y="2318674"/>
            <a:ext cx="2867758" cy="438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86" y="4591309"/>
            <a:ext cx="59436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" y="169331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Track empty directories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251353"/>
            <a:ext cx="9729747" cy="406265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Git ignore empty folders </a:t>
            </a: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git ls-tree HEAD 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(you do not see the empty </a:t>
            </a:r>
            <a:r>
              <a:rPr lang="en-GB" sz="2000" dirty="0" err="1" smtClean="0">
                <a:solidFill>
                  <a:srgbClr val="303030"/>
                </a:solidFill>
                <a:latin typeface="Whitney SSm A"/>
              </a:rPr>
              <a:t>dir</a:t>
            </a:r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)</a:t>
            </a:r>
          </a:p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Add a dot file: </a:t>
            </a:r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.</a:t>
            </a:r>
            <a:r>
              <a:rPr lang="en-GB" sz="2000" b="1" dirty="0" err="1" smtClean="0">
                <a:solidFill>
                  <a:srgbClr val="FF0000"/>
                </a:solidFill>
                <a:latin typeface="Whitney SSm A"/>
              </a:rPr>
              <a:t>gitkeep</a:t>
            </a:r>
            <a:endParaRPr lang="en-GB" sz="2000" b="1" dirty="0" smtClean="0">
              <a:solidFill>
                <a:srgbClr val="FF0000"/>
              </a:solidFill>
              <a:latin typeface="Whitney SSm A"/>
            </a:endParaRPr>
          </a:p>
          <a:p>
            <a:pPr algn="just"/>
            <a:endParaRPr lang="en-GB" sz="2000" b="1" dirty="0">
              <a:solidFill>
                <a:srgbClr val="FF0000"/>
              </a:solidFill>
              <a:latin typeface="Whitney SSm A"/>
            </a:endParaRPr>
          </a:p>
          <a:p>
            <a:pPr algn="just"/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touch &lt;</a:t>
            </a:r>
            <a:r>
              <a:rPr lang="en-GB" sz="2000" b="1" dirty="0" err="1" smtClean="0">
                <a:solidFill>
                  <a:srgbClr val="FF0000"/>
                </a:solidFill>
                <a:latin typeface="Whitney SSm A"/>
              </a:rPr>
              <a:t>dir</a:t>
            </a:r>
            <a:r>
              <a:rPr lang="en-GB" sz="2000" b="1" dirty="0" smtClean="0">
                <a:solidFill>
                  <a:srgbClr val="FF0000"/>
                </a:solidFill>
                <a:latin typeface="Whitney SSm A"/>
              </a:rPr>
              <a:t>&gt;/.</a:t>
            </a:r>
            <a:r>
              <a:rPr lang="en-GB" sz="2000" b="1" dirty="0" err="1" smtClean="0">
                <a:solidFill>
                  <a:srgbClr val="FF0000"/>
                </a:solidFill>
                <a:latin typeface="Whitney SSm A"/>
              </a:rPr>
              <a:t>gitkeep</a:t>
            </a:r>
            <a:endParaRPr lang="en-GB" sz="2000" b="1" dirty="0">
              <a:solidFill>
                <a:srgbClr val="FF0000"/>
              </a:solidFill>
              <a:latin typeface="Whitney SSm A"/>
            </a:endParaRP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  <a:p>
            <a:pPr algn="just"/>
            <a:r>
              <a:rPr lang="en-GB" sz="2000" dirty="0" smtClean="0">
                <a:solidFill>
                  <a:srgbClr val="303030"/>
                </a:solidFill>
                <a:latin typeface="Whitney SSm A"/>
              </a:rPr>
              <a:t> </a:t>
            </a:r>
          </a:p>
          <a:p>
            <a:pPr algn="just"/>
            <a:endParaRPr lang="en-GB" sz="2000" dirty="0" smtClean="0">
              <a:solidFill>
                <a:srgbClr val="303030"/>
              </a:solidFill>
              <a:latin typeface="Whitney SSm A"/>
            </a:endParaRPr>
          </a:p>
          <a:p>
            <a:pPr algn="just"/>
            <a:endParaRPr lang="en-GB" dirty="0">
              <a:solidFill>
                <a:srgbClr val="00B050"/>
              </a:solidFill>
              <a:latin typeface="Whitney SSm A"/>
            </a:endParaRPr>
          </a:p>
          <a:p>
            <a:pPr algn="just"/>
            <a:endParaRPr lang="en-GB" sz="2000" dirty="0">
              <a:solidFill>
                <a:srgbClr val="303030"/>
              </a:solidFill>
              <a:latin typeface="Whitney SSm A"/>
            </a:endParaRPr>
          </a:p>
        </p:txBody>
      </p:sp>
      <p:pic>
        <p:nvPicPr>
          <p:cNvPr id="5124" name="Picture 4" descr="Risultato immagini per empty directory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71" y="3406576"/>
            <a:ext cx="5582708" cy="314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9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program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What is </a:t>
            </a:r>
            <a:r>
              <a:rPr lang="en-GB" b="0" i="0" dirty="0" smtClean="0">
                <a:solidFill>
                  <a:srgbClr val="041D40"/>
                </a:solidFill>
                <a:effectLst/>
                <a:latin typeface="Source Sans Pro"/>
              </a:rPr>
              <a:t>Git? 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And what is </a:t>
            </a:r>
            <a:r>
              <a:rPr lang="en-GB" b="0" i="0" dirty="0" smtClean="0">
                <a:solidFill>
                  <a:srgbClr val="041D40"/>
                </a:solidFill>
                <a:effectLst/>
                <a:latin typeface="Source Sans Pro"/>
              </a:rPr>
              <a:t>Version Control? 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Why </a:t>
            </a:r>
            <a:r>
              <a:rPr lang="en-GB" b="0" i="0" dirty="0" smtClean="0">
                <a:solidFill>
                  <a:srgbClr val="041D40"/>
                </a:solidFill>
                <a:effectLst/>
                <a:latin typeface="Source Sans Pro"/>
              </a:rPr>
              <a:t>and when shall I use it?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 smtClean="0">
                <a:solidFill>
                  <a:srgbClr val="041D40"/>
                </a:solidFill>
                <a:effectLst/>
                <a:latin typeface="Source Sans Pro"/>
              </a:rPr>
              <a:t>Install Git on your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What is a command line 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 smtClean="0">
                <a:solidFill>
                  <a:srgbClr val="041D40"/>
                </a:solidFill>
                <a:effectLst/>
                <a:latin typeface="Source Sans Pro"/>
              </a:rPr>
              <a:t>Getting start with the Git environment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</a:endParaRP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301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157433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11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Next Class</a:t>
            </a:r>
            <a:br>
              <a:rPr lang="it-IT" sz="4800" dirty="0" smtClean="0">
                <a:solidFill>
                  <a:schemeClr val="accent1"/>
                </a:solidFill>
              </a:rPr>
            </a:br>
            <a:r>
              <a:rPr lang="it-IT" sz="4800" dirty="0" smtClean="0">
                <a:solidFill>
                  <a:schemeClr val="accent1"/>
                </a:solidFill>
              </a:rPr>
              <a:t>Github</a:t>
            </a:r>
            <a:br>
              <a:rPr lang="it-IT" sz="4800" dirty="0" smtClean="0">
                <a:solidFill>
                  <a:schemeClr val="accent1"/>
                </a:solidFill>
              </a:rPr>
            </a:br>
            <a:r>
              <a:rPr lang="en-GB" sz="1800" dirty="0">
                <a:hlinkClick r:id="rId2"/>
              </a:rPr>
              <a:t>https://www.linkedin.com/learning/learning-github/using-lab-github-com?u=50251009</a:t>
            </a:r>
            <a:r>
              <a:rPr lang="en-GB" sz="4800" dirty="0"/>
              <a:t/>
            </a:r>
            <a:br>
              <a:rPr lang="en-GB" sz="4800" dirty="0"/>
            </a:br>
            <a:r>
              <a:rPr lang="it-IT" sz="4800" dirty="0" smtClean="0">
                <a:solidFill>
                  <a:schemeClr val="accent1"/>
                </a:solidFill>
              </a:rPr>
              <a:t> </a:t>
            </a: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847898"/>
            <a:ext cx="6377769" cy="5162204"/>
          </a:xfrm>
        </p:spPr>
        <p:txBody>
          <a:bodyPr anchor="ctr">
            <a:normAutofit/>
          </a:bodyPr>
          <a:lstStyle/>
          <a:p>
            <a:pPr fontAlgn="base"/>
            <a:r>
              <a:rPr lang="en-GB" dirty="0"/>
              <a:t>What is GitHub?</a:t>
            </a:r>
          </a:p>
          <a:p>
            <a:pPr fontAlgn="base"/>
            <a:r>
              <a:rPr lang="en-GB" dirty="0"/>
              <a:t>The GitHub workflow</a:t>
            </a:r>
          </a:p>
          <a:p>
            <a:pPr fontAlgn="base"/>
            <a:r>
              <a:rPr lang="en-GB" dirty="0" smtClean="0"/>
              <a:t>Creating </a:t>
            </a:r>
            <a:r>
              <a:rPr lang="en-GB" dirty="0"/>
              <a:t>branches</a:t>
            </a:r>
          </a:p>
          <a:p>
            <a:pPr fontAlgn="base"/>
            <a:r>
              <a:rPr lang="en-GB" dirty="0"/>
              <a:t>Making a commit</a:t>
            </a:r>
          </a:p>
          <a:p>
            <a:pPr fontAlgn="base"/>
            <a:r>
              <a:rPr lang="en-GB" dirty="0"/>
              <a:t>Creating and merging pull requests</a:t>
            </a:r>
          </a:p>
          <a:p>
            <a:pPr fontAlgn="base"/>
            <a:r>
              <a:rPr lang="en-GB" dirty="0"/>
              <a:t>Working locally with GitHub Desktop</a:t>
            </a:r>
          </a:p>
          <a:p>
            <a:pPr fontAlgn="base"/>
            <a:r>
              <a:rPr lang="en-GB" dirty="0"/>
              <a:t>Creating a new project</a:t>
            </a:r>
          </a:p>
          <a:p>
            <a:pPr fontAlgn="base"/>
            <a:r>
              <a:rPr lang="en-GB" dirty="0"/>
              <a:t>Moving the project to GitHub</a:t>
            </a:r>
          </a:p>
          <a:p>
            <a:pPr fontAlgn="base"/>
            <a:r>
              <a:rPr lang="en-GB" dirty="0"/>
              <a:t>Working with teams on GitHub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7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 smtClean="0">
                <a:solidFill>
                  <a:schemeClr val="accent1"/>
                </a:solidFill>
              </a:rPr>
              <a:t>Git and Version control</a:t>
            </a: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70" y="2004101"/>
            <a:ext cx="6377769" cy="2216858"/>
          </a:xfrm>
        </p:spPr>
        <p:txBody>
          <a:bodyPr anchor="ctr"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Version Control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The history behind Git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041D40"/>
                </a:solidFill>
                <a:latin typeface="Source Sans Pro"/>
              </a:rPr>
              <a:t>About distributed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8580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What is Version Control?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9753" y="5023258"/>
            <a:ext cx="6384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041D40"/>
                </a:solidFill>
                <a:latin typeface="Source Sans Pro"/>
              </a:rPr>
              <a:t>Do you think you </a:t>
            </a:r>
            <a:r>
              <a:rPr lang="en-GB" b="1" dirty="0">
                <a:solidFill>
                  <a:srgbClr val="041D40"/>
                </a:solidFill>
                <a:latin typeface="Source Sans Pro"/>
              </a:rPr>
              <a:t>ever use it? In which context?</a:t>
            </a:r>
          </a:p>
        </p:txBody>
      </p:sp>
      <p:sp>
        <p:nvSpPr>
          <p:cNvPr id="5" name="Rectangle 4"/>
          <p:cNvSpPr/>
          <p:nvPr/>
        </p:nvSpPr>
        <p:spPr>
          <a:xfrm>
            <a:off x="257288" y="2210216"/>
            <a:ext cx="11596661" cy="210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GB" sz="2000" dirty="0" smtClean="0">
                <a:latin typeface="Arial" panose="020B0604020202020204" pitchFamily="34" charset="0"/>
              </a:rPr>
              <a:t>“A </a:t>
            </a:r>
            <a:r>
              <a:rPr lang="en-GB" sz="2000" dirty="0">
                <a:latin typeface="Arial" panose="020B0604020202020204" pitchFamily="34" charset="0"/>
              </a:rPr>
              <a:t>component of software configuration management, </a:t>
            </a:r>
            <a:r>
              <a:rPr lang="en-GB" sz="2000" b="1" dirty="0">
                <a:latin typeface="Arial" panose="020B0604020202020204" pitchFamily="34" charset="0"/>
              </a:rPr>
              <a:t>version control</a:t>
            </a:r>
            <a:r>
              <a:rPr lang="en-GB" sz="2000" dirty="0">
                <a:latin typeface="Arial" panose="020B0604020202020204" pitchFamily="34" charset="0"/>
              </a:rPr>
              <a:t>, also known as </a:t>
            </a:r>
            <a:r>
              <a:rPr lang="en-GB" sz="2000" b="1" dirty="0">
                <a:latin typeface="Arial" panose="020B0604020202020204" pitchFamily="34" charset="0"/>
              </a:rPr>
              <a:t>revision control</a:t>
            </a:r>
            <a:r>
              <a:rPr lang="en-GB" sz="2000" dirty="0">
                <a:latin typeface="Arial" panose="020B0604020202020204" pitchFamily="34" charset="0"/>
              </a:rPr>
              <a:t> or </a:t>
            </a:r>
            <a:r>
              <a:rPr lang="en-GB" sz="2000" b="1" dirty="0">
                <a:latin typeface="Arial" panose="020B0604020202020204" pitchFamily="34" charset="0"/>
              </a:rPr>
              <a:t>source </a:t>
            </a:r>
            <a:r>
              <a:rPr lang="en-GB" sz="2000" b="1" dirty="0" smtClean="0">
                <a:latin typeface="Arial" panose="020B0604020202020204" pitchFamily="34" charset="0"/>
              </a:rPr>
              <a:t>control,</a:t>
            </a:r>
            <a:r>
              <a:rPr lang="en-GB" sz="2000" dirty="0">
                <a:latin typeface="Arial" panose="020B0604020202020204" pitchFamily="34" charset="0"/>
              </a:rPr>
              <a:t> is the </a:t>
            </a:r>
            <a:r>
              <a:rPr lang="en-GB" sz="2000" b="1" dirty="0">
                <a:latin typeface="Arial" panose="020B0604020202020204" pitchFamily="34" charset="0"/>
              </a:rPr>
              <a:t>management of changes to documents</a:t>
            </a:r>
            <a:r>
              <a:rPr lang="en-GB" sz="2000" dirty="0">
                <a:latin typeface="Arial" panose="020B0604020202020204" pitchFamily="34" charset="0"/>
              </a:rPr>
              <a:t>, computer programs, large web sites, and other collections of information. </a:t>
            </a:r>
            <a:r>
              <a:rPr lang="en-GB" sz="2000" b="1" dirty="0">
                <a:latin typeface="Arial" panose="020B0604020202020204" pitchFamily="34" charset="0"/>
              </a:rPr>
              <a:t>Changes are </a:t>
            </a:r>
            <a:r>
              <a:rPr lang="en-GB" sz="2000" dirty="0">
                <a:latin typeface="Arial" panose="020B0604020202020204" pitchFamily="34" charset="0"/>
              </a:rPr>
              <a:t>usually </a:t>
            </a:r>
            <a:r>
              <a:rPr lang="en-GB" sz="2000" b="1" dirty="0">
                <a:latin typeface="Arial" panose="020B0604020202020204" pitchFamily="34" charset="0"/>
              </a:rPr>
              <a:t>identified by a number or letter code</a:t>
            </a:r>
            <a:r>
              <a:rPr lang="en-GB" sz="2000" dirty="0">
                <a:latin typeface="Arial" panose="020B0604020202020204" pitchFamily="34" charset="0"/>
              </a:rPr>
              <a:t>, termed the "revision number", "revision level", or simply "revision". </a:t>
            </a:r>
            <a:r>
              <a:rPr lang="en-GB" sz="2000" b="1" dirty="0" smtClean="0">
                <a:latin typeface="Arial" panose="020B0604020202020204" pitchFamily="34" charset="0"/>
              </a:rPr>
              <a:t>Each </a:t>
            </a:r>
            <a:r>
              <a:rPr lang="en-GB" sz="2000" b="1" dirty="0">
                <a:latin typeface="Arial" panose="020B0604020202020204" pitchFamily="34" charset="0"/>
              </a:rPr>
              <a:t>revision </a:t>
            </a:r>
            <a:r>
              <a:rPr lang="en-GB" sz="2000" dirty="0">
                <a:latin typeface="Arial" panose="020B0604020202020204" pitchFamily="34" charset="0"/>
              </a:rPr>
              <a:t>is </a:t>
            </a:r>
            <a:r>
              <a:rPr lang="en-GB" sz="2000" b="1" dirty="0">
                <a:latin typeface="Arial" panose="020B0604020202020204" pitchFamily="34" charset="0"/>
              </a:rPr>
              <a:t>associated with a timestamp</a:t>
            </a:r>
            <a:r>
              <a:rPr lang="en-GB" sz="2000" dirty="0">
                <a:latin typeface="Arial" panose="020B0604020202020204" pitchFamily="34" charset="0"/>
              </a:rPr>
              <a:t> and the </a:t>
            </a:r>
            <a:r>
              <a:rPr lang="en-GB" sz="2000" b="1" dirty="0">
                <a:latin typeface="Arial" panose="020B0604020202020204" pitchFamily="34" charset="0"/>
              </a:rPr>
              <a:t>person</a:t>
            </a:r>
            <a:r>
              <a:rPr lang="en-GB" sz="2000" dirty="0">
                <a:latin typeface="Arial" panose="020B0604020202020204" pitchFamily="34" charset="0"/>
              </a:rPr>
              <a:t> making the change. </a:t>
            </a:r>
            <a:r>
              <a:rPr lang="en-GB" sz="2000" b="1" dirty="0">
                <a:latin typeface="Arial" panose="020B0604020202020204" pitchFamily="34" charset="0"/>
              </a:rPr>
              <a:t>Revisions can be compared, restored, and with some types of files, merged</a:t>
            </a:r>
            <a:r>
              <a:rPr lang="en-GB" sz="2000" dirty="0" smtClean="0">
                <a:latin typeface="Arial" panose="020B0604020202020204" pitchFamily="34" charset="0"/>
              </a:rPr>
              <a:t>.” </a:t>
            </a:r>
            <a:r>
              <a:rPr lang="en-GB" sz="2000" b="1" dirty="0" smtClean="0">
                <a:latin typeface="Arial" panose="020B0604020202020204" pitchFamily="34" charset="0"/>
              </a:rPr>
              <a:t>Wikipedia</a:t>
            </a:r>
            <a:r>
              <a:rPr lang="en-GB" sz="2000" dirty="0" smtClean="0">
                <a:latin typeface="Arial" panose="020B0604020202020204" pitchFamily="34" charset="0"/>
              </a:rPr>
              <a:t> </a:t>
            </a:r>
            <a:endParaRPr lang="en-GB" sz="2000" dirty="0"/>
          </a:p>
        </p:txBody>
      </p:sp>
      <p:pic>
        <p:nvPicPr>
          <p:cNvPr id="9" name="Picture 4" descr="Risultato immagini per final final version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85" y="4039508"/>
            <a:ext cx="3971683" cy="275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5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</TotalTime>
  <Words>3152</Words>
  <Application>Microsoft Office PowerPoint</Application>
  <PresentationFormat>Widescreen</PresentationFormat>
  <Paragraphs>549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Courier New</vt:lpstr>
      <vt:lpstr>Open Sans</vt:lpstr>
      <vt:lpstr>Source Sans Pro</vt:lpstr>
      <vt:lpstr>Whitney SSm A</vt:lpstr>
      <vt:lpstr>Office Theme</vt:lpstr>
      <vt:lpstr>Git and Version Control</vt:lpstr>
      <vt:lpstr>PowerPoint Presentation</vt:lpstr>
      <vt:lpstr>Feedback and CDCS Peer Learning Cohorts</vt:lpstr>
      <vt:lpstr>Git and Version Control</vt:lpstr>
      <vt:lpstr>PowerPoint Presentation</vt:lpstr>
      <vt:lpstr>Git and Version Control Structure of the course </vt:lpstr>
      <vt:lpstr>Today program</vt:lpstr>
      <vt:lpstr>Git and Version control</vt:lpstr>
      <vt:lpstr>What is Version Control?</vt:lpstr>
      <vt:lpstr>The history behind Git?</vt:lpstr>
      <vt:lpstr>PowerPoint Presentation</vt:lpstr>
      <vt:lpstr>Comand Line</vt:lpstr>
      <vt:lpstr> https://www.davidbaumgold.com/tutorials/command-line/</vt:lpstr>
      <vt:lpstr>PowerPoint Presentation</vt:lpstr>
      <vt:lpstr>Install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 with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  <vt:lpstr>Next Class</vt:lpstr>
      <vt:lpstr>Today program 05/03/2020</vt:lpstr>
      <vt:lpstr>Git Concept and Architecture</vt:lpstr>
      <vt:lpstr>The three trees</vt:lpstr>
      <vt:lpstr>Git Workflow</vt:lpstr>
      <vt:lpstr>Hash Values  (SHA -1)</vt:lpstr>
      <vt:lpstr>Head Pointer </vt:lpstr>
      <vt:lpstr>Make Changes to Fiels</vt:lpstr>
      <vt:lpstr>Add file</vt:lpstr>
      <vt:lpstr>Edit files</vt:lpstr>
      <vt:lpstr>View changes with git diff</vt:lpstr>
      <vt:lpstr>View only staged changes</vt:lpstr>
      <vt:lpstr>Delete files</vt:lpstr>
      <vt:lpstr>Move and rename files</vt:lpstr>
      <vt:lpstr>Use Git with a Real Project</vt:lpstr>
      <vt:lpstr>The Explore California Website </vt:lpstr>
      <vt:lpstr>Initialize Git in the new folder</vt:lpstr>
      <vt:lpstr>View file edits</vt:lpstr>
      <vt:lpstr>Stage commit shortcuts</vt:lpstr>
      <vt:lpstr>View a commit </vt:lpstr>
      <vt:lpstr>Compare commit</vt:lpstr>
      <vt:lpstr>Any Questions?</vt:lpstr>
      <vt:lpstr>Next Class</vt:lpstr>
      <vt:lpstr>Today program 13/03/2020</vt:lpstr>
      <vt:lpstr>Use Git with a Real project (continue</vt:lpstr>
      <vt:lpstr>Multiline commit messages</vt:lpstr>
      <vt:lpstr>Make atomic commits</vt:lpstr>
      <vt:lpstr>Challenge: Client edits</vt:lpstr>
      <vt:lpstr>Undo Changes</vt:lpstr>
      <vt:lpstr>Undo working directory changes</vt:lpstr>
      <vt:lpstr>Unstage files</vt:lpstr>
      <vt:lpstr>Amend commits</vt:lpstr>
      <vt:lpstr>Retrieve Old Versions</vt:lpstr>
      <vt:lpstr>Revert a Commit</vt:lpstr>
      <vt:lpstr>Remove untracked files</vt:lpstr>
      <vt:lpstr>Ignore files</vt:lpstr>
      <vt:lpstr>Use .gitignore files</vt:lpstr>
      <vt:lpstr>Ideas on what to ignore</vt:lpstr>
      <vt:lpstr>Globally ignore files</vt:lpstr>
      <vt:lpstr>Ignore tracked files</vt:lpstr>
      <vt:lpstr>Track empty directories</vt:lpstr>
      <vt:lpstr>Next Class Github https://www.linkedin.com/learning/learning-github/using-lab-github-com?u=50251009  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and Git</dc:title>
  <dc:creator>MICHIELIN Lucia</dc:creator>
  <cp:lastModifiedBy>MICHIELIN Lucia</cp:lastModifiedBy>
  <cp:revision>89</cp:revision>
  <dcterms:created xsi:type="dcterms:W3CDTF">2020-02-20T12:27:37Z</dcterms:created>
  <dcterms:modified xsi:type="dcterms:W3CDTF">2020-04-13T09:56:37Z</dcterms:modified>
</cp:coreProperties>
</file>